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5" r:id="rId2"/>
    <p:sldId id="277" r:id="rId3"/>
    <p:sldId id="259" r:id="rId4"/>
    <p:sldId id="271" r:id="rId5"/>
    <p:sldId id="266" r:id="rId6"/>
    <p:sldId id="274" r:id="rId7"/>
    <p:sldId id="312" r:id="rId8"/>
    <p:sldId id="276" r:id="rId9"/>
    <p:sldId id="314" r:id="rId10"/>
    <p:sldId id="258" r:id="rId11"/>
    <p:sldId id="313" r:id="rId12"/>
    <p:sldId id="264" r:id="rId13"/>
    <p:sldId id="315" r:id="rId14"/>
    <p:sldId id="316" r:id="rId15"/>
    <p:sldId id="272" r:id="rId16"/>
    <p:sldId id="300" r:id="rId17"/>
    <p:sldId id="301" r:id="rId18"/>
    <p:sldId id="317" r:id="rId19"/>
    <p:sldId id="322" r:id="rId20"/>
    <p:sldId id="302" r:id="rId21"/>
    <p:sldId id="319" r:id="rId22"/>
    <p:sldId id="318" r:id="rId23"/>
    <p:sldId id="320" r:id="rId24"/>
    <p:sldId id="321" r:id="rId25"/>
    <p:sldId id="295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3F32"/>
    <a:srgbClr val="EED99A"/>
    <a:srgbClr val="FA6A31"/>
    <a:srgbClr val="FE4052"/>
    <a:srgbClr val="2D6B81"/>
    <a:srgbClr val="30BAA0"/>
    <a:srgbClr val="95DACD"/>
    <a:srgbClr val="2AB7AE"/>
    <a:srgbClr val="203864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710" y="77"/>
      </p:cViewPr>
      <p:guideLst>
        <p:guide orient="horz" pos="2205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1" d="100"/>
        <a:sy n="9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99B61-1965-4EFE-8CC7-B07ABC51CE77}" type="datetimeFigureOut">
              <a:rPr lang="zh-CN" altLang="en-US" smtClean="0"/>
              <a:t>2018-12-16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8278BB-0B43-4416-AB87-665455D97D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53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78BB-0B43-4416-AB87-665455D97D6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9462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78BB-0B43-4416-AB87-665455D97D6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8726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8278BB-0B43-4416-AB87-665455D97D6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8834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F0574-B540-45E6-9791-14C80151E9F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945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8278BB-0B43-4416-AB87-665455D97D6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2742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8278BB-0B43-4416-AB87-665455D97D6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31913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78BB-0B43-4416-AB87-665455D97D6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1904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0F956-FC7D-4434-9D9E-CC985997F4E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4366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0F956-FC7D-4434-9D9E-CC985997F4E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79984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70F956-FC7D-4434-9D9E-CC985997F4E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96224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70F956-FC7D-4434-9D9E-CC985997F4E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0426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78BB-0B43-4416-AB87-665455D97D6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2258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0F956-FC7D-4434-9D9E-CC985997F4E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6064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70F956-FC7D-4434-9D9E-CC985997F4E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14138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70F956-FC7D-4434-9D9E-CC985997F4E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9153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70F956-FC7D-4434-9D9E-CC985997F4E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76281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70F956-FC7D-4434-9D9E-CC985997F4E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00535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78BB-0B43-4416-AB87-665455D97D6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140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78BB-0B43-4416-AB87-665455D97D6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672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78BB-0B43-4416-AB87-665455D97D6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367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78BB-0B43-4416-AB87-665455D97D6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9782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78BB-0B43-4416-AB87-665455D97D6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634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8278BB-0B43-4416-AB87-665455D97D6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471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78BB-0B43-4416-AB87-665455D97D6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67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8278BB-0B43-4416-AB87-665455D97D6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8514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88861-68FC-4AEA-98F9-FBF694DA10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63D7916-F8D3-4CB7-9890-7D1913FD68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0A1E82-8289-4819-87B3-D5CF14621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5AA19-1DBA-4536-AE77-3798F5218B94}" type="datetimeFigureOut">
              <a:rPr lang="zh-CN" altLang="en-US" smtClean="0"/>
              <a:t>2018-12-16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E3385B-2A41-4B18-A839-B90FC4CC3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5BAC0C-7DC4-44E4-9D06-DCEBB439F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0597-647B-4160-821B-B765FEAFEA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182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switch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E619EA-7A11-47CE-9AF5-C5FB5D1FC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9E5FD84-4A4A-4290-B403-A9D7A4A9E6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7AF4ED-4C3E-4180-9D88-7D0873928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5AA19-1DBA-4536-AE77-3798F5218B94}" type="datetimeFigureOut">
              <a:rPr lang="zh-CN" altLang="en-US" smtClean="0"/>
              <a:t>2018-12-16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1914C0-378C-4FE5-BFB6-5379D6E6C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FB46C3-02BE-4AC5-9F71-2A9E21383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0597-647B-4160-821B-B765FEAFEA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13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switch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14F8FCB-C639-40CE-86BD-4E0CE340D0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1DD7DC9-1CE5-4C14-B7BD-8EC2E10D2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8B0A06-FC06-4823-8603-C0364D656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5AA19-1DBA-4536-AE77-3798F5218B94}" type="datetimeFigureOut">
              <a:rPr lang="zh-CN" altLang="en-US" smtClean="0"/>
              <a:t>2018-12-16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3100C9-490F-4558-8943-204AA3D4A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B3501E-E940-48FB-AB13-F9291694E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0597-647B-4160-821B-B765FEAFEA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19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switch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49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9B1DED-71D3-44ED-BBBA-1199D4253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ABC780-8EB3-4FCE-8D78-5DADB618C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A04F2D-4621-4D12-AF80-7CF919118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5AA19-1DBA-4536-AE77-3798F5218B94}" type="datetimeFigureOut">
              <a:rPr lang="zh-CN" altLang="en-US" smtClean="0"/>
              <a:t>2018-12-16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1B307D-A64B-4D17-8216-570E8466E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6CC741-DA88-4931-A911-CC83CEE16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0597-647B-4160-821B-B765FEAFEA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80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switch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2E0300-5CB3-490D-B59F-DC6BFC4F1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6EF1CBE-6614-4528-8FE7-CFA7CF5F1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6B9B41-2EAC-4F02-88F2-30EDB08CD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5AA19-1DBA-4536-AE77-3798F5218B94}" type="datetimeFigureOut">
              <a:rPr lang="zh-CN" altLang="en-US" smtClean="0"/>
              <a:t>2018-12-16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D9E8BF-193D-4C26-90C2-0D6567541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866AAF-78AB-4C94-A72F-4626CBC19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0597-647B-4160-821B-B765FEAFEA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75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switch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C46C37-1CC0-4E79-A303-5FE1FE61D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F43B52-DE3D-4704-A451-2C1DD7F539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7F87157-C606-43B7-8644-413B0F677C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7EDE8C-1226-4CC9-BF1D-9A8E7F584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5AA19-1DBA-4536-AE77-3798F5218B94}" type="datetimeFigureOut">
              <a:rPr lang="zh-CN" altLang="en-US" smtClean="0"/>
              <a:t>2018-12-16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AEC4466-A7D5-493B-A252-17D2EB3A9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ADDE1C-B312-4857-9F40-72D60E8C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0597-647B-4160-821B-B765FEAFEA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2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switch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831FD0-4521-4B71-B496-BB6ABBC7C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B6BAE6-2929-40B3-95B4-D61084247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2440283-92CC-479D-B868-60B4691D74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2A9FCD4-FD55-43CF-BEAD-A00C18D48B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F993449-B850-4555-9455-E8C808E5D9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A31BE21-9AB7-466F-8A8C-2BCEB0C0C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5AA19-1DBA-4536-AE77-3798F5218B94}" type="datetimeFigureOut">
              <a:rPr lang="zh-CN" altLang="en-US" smtClean="0"/>
              <a:t>2018-12-16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777BA08-F043-43CF-B237-DE4A77F86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43694DC-BBB8-4536-AB04-B49E4C527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0597-647B-4160-821B-B765FEAFEA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965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switch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08A976-83E7-4489-A678-CFE5AE229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B7C0FD6-C8AE-4FD3-821A-03EA1CA02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5AA19-1DBA-4536-AE77-3798F5218B94}" type="datetimeFigureOut">
              <a:rPr lang="zh-CN" altLang="en-US" smtClean="0"/>
              <a:t>2018-12-16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47F1A97-0A44-4284-88E3-D5FB3C54A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C4D4369-2FAF-40E0-AAB3-F7D94EEFA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0597-647B-4160-821B-B765FEAFEA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40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switch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C384350-9C43-4B24-B53A-555039222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5AA19-1DBA-4536-AE77-3798F5218B94}" type="datetimeFigureOut">
              <a:rPr lang="zh-CN" altLang="en-US" smtClean="0"/>
              <a:t>2018-12-16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874CF69-4B84-44E7-9E3E-C39A4982C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BA9226-E063-4B0A-A098-478BF975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0597-647B-4160-821B-B765FEAFEA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49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switch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DA02CA-EA6E-49DE-BD85-F43173128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A70FF3-1FD3-4767-AC15-CD6D6064A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9A21953-4705-4247-8447-0EFB8B56F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D485AD-FEB3-4674-9E4F-C54274D3E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5AA19-1DBA-4536-AE77-3798F5218B94}" type="datetimeFigureOut">
              <a:rPr lang="zh-CN" altLang="en-US" smtClean="0"/>
              <a:t>2018-12-16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2BE61E-D0C7-4683-BF15-0D95F9E47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D21329-A680-4994-840A-3BE6FE23B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0597-647B-4160-821B-B765FEAFEA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57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switch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1B958D-E7D2-4696-A2F1-07B8EBFFC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EBA68FB-1216-4EE6-ADCA-E305C9C20B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F6DD553-6ACA-48E9-8128-57D4805007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2D663D-A04D-40FB-94E7-5EC1B1DA4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5AA19-1DBA-4536-AE77-3798F5218B94}" type="datetimeFigureOut">
              <a:rPr lang="zh-CN" altLang="en-US" smtClean="0"/>
              <a:t>2018-12-16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83008E-0D5F-477C-B143-1D70B2233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FEF557A-6F52-43D0-82F0-23E954047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0597-647B-4160-821B-B765FEAFEA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0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switch dir="l"/>
      </p:transition>
    </mc:Choice>
    <mc:Fallback xmlns="">
      <p:transition spd="slow" advClick="0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ACF0C81-D217-4AB9-9823-AED8BBC8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2DA104-FE93-41A2-BE69-BBEE47829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B8E6C3-D9DD-4997-B5D5-77AC230047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5AA19-1DBA-4536-AE77-3798F5218B94}" type="datetimeFigureOut">
              <a:rPr lang="zh-CN" altLang="en-US" smtClean="0"/>
              <a:t>2018-12-16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265C50-E409-434E-B1FA-1B6391672D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F7AF10-A73C-47B3-B489-584DC1E8BD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40597-647B-4160-821B-B765FEAFEA7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977209" y="48878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论坛：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www.1ppt.cn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853959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switch dir="l"/>
      </p:transition>
    </mc:Choice>
    <mc:Fallback xmlns="">
      <p:transition spd="slow" advClick="0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.jpe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2DA4D4F-4FE0-4D38-9AA4-8E8D5325F4E2}"/>
              </a:ext>
            </a:extLst>
          </p:cNvPr>
          <p:cNvSpPr/>
          <p:nvPr/>
        </p:nvSpPr>
        <p:spPr>
          <a:xfrm>
            <a:off x="311989" y="424382"/>
            <a:ext cx="11568021" cy="6204544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5783824-1293-4FCE-94BC-95AADE5B5C34}"/>
              </a:ext>
            </a:extLst>
          </p:cNvPr>
          <p:cNvSpPr txBox="1"/>
          <p:nvPr/>
        </p:nvSpPr>
        <p:spPr>
          <a:xfrm>
            <a:off x="973014" y="2648878"/>
            <a:ext cx="8642081" cy="1138767"/>
          </a:xfrm>
          <a:prstGeom prst="rect">
            <a:avLst/>
          </a:prstGeom>
          <a:noFill/>
        </p:spPr>
        <p:txBody>
          <a:bodyPr wrap="square" lIns="121915" tIns="60957" rIns="121915" bIns="60957" rtlCol="0">
            <a:spAutoFit/>
          </a:bodyPr>
          <a:lstStyle/>
          <a:p>
            <a:pPr algn="ctr">
              <a:defRPr/>
            </a:pPr>
            <a:r>
              <a:rPr lang="zh-CN" altLang="en-US" sz="6600" b="1" dirty="0">
                <a:solidFill>
                  <a:srgbClr val="203864"/>
                </a:solidFill>
                <a:latin typeface="Arial"/>
                <a:ea typeface="微软雅黑"/>
                <a:sym typeface="Arial"/>
              </a:rPr>
              <a:t>美食美客</a:t>
            </a:r>
          </a:p>
        </p:txBody>
      </p:sp>
      <p:sp>
        <p:nvSpPr>
          <p:cNvPr id="4" name="矩形 3"/>
          <p:cNvSpPr/>
          <p:nvPr/>
        </p:nvSpPr>
        <p:spPr>
          <a:xfrm>
            <a:off x="5294054" y="5506640"/>
            <a:ext cx="10679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By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周伟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968BE4-F2B6-40F9-879B-6B1D9FC1C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091" y="2716001"/>
            <a:ext cx="2092750" cy="10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7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switch dir="l"/>
      </p:transition>
    </mc:Choice>
    <mc:Fallback xmlns="">
      <p:transition spd="slow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>
            <a:extLst>
              <a:ext uri="{FF2B5EF4-FFF2-40B4-BE49-F238E27FC236}">
                <a16:creationId xmlns:a16="http://schemas.microsoft.com/office/drawing/2014/main" id="{46107C94-66E9-4AC1-A38E-8BC5D8CB622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5925" y="-1600792"/>
            <a:ext cx="3941445" cy="3635953"/>
          </a:xfrm>
          <a:prstGeom prst="rect">
            <a:avLst/>
          </a:prstGeom>
        </p:spPr>
      </p:pic>
      <p:pic>
        <p:nvPicPr>
          <p:cNvPr id="87" name="图片 86">
            <a:extLst>
              <a:ext uri="{FF2B5EF4-FFF2-40B4-BE49-F238E27FC236}">
                <a16:creationId xmlns:a16="http://schemas.microsoft.com/office/drawing/2014/main" id="{0DC72E22-847F-44F8-A672-D38D8F7A24A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-716294" y="4969636"/>
            <a:ext cx="3203696" cy="295538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5F559C50-654A-4B08-AA64-46EDBF4C18C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590163" y="0"/>
            <a:ext cx="5465060" cy="6819152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4CAA4C2-F693-4D48-8991-0831828D1E9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208" y="602387"/>
            <a:ext cx="2898648" cy="67787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10AA99F-BA06-457B-A9F6-D0E8A202299B}"/>
              </a:ext>
            </a:extLst>
          </p:cNvPr>
          <p:cNvSpPr txBox="1"/>
          <p:nvPr/>
        </p:nvSpPr>
        <p:spPr>
          <a:xfrm>
            <a:off x="691515" y="735330"/>
            <a:ext cx="278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用户端程序执行流程图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7E8488FC-2815-4C3D-99B0-1BA387F18E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586" y="6057247"/>
            <a:ext cx="1587302" cy="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9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switch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>
            <a:extLst>
              <a:ext uri="{FF2B5EF4-FFF2-40B4-BE49-F238E27FC236}">
                <a16:creationId xmlns:a16="http://schemas.microsoft.com/office/drawing/2014/main" id="{46107C94-66E9-4AC1-A38E-8BC5D8CB622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5925" y="-1600792"/>
            <a:ext cx="3941445" cy="3635953"/>
          </a:xfrm>
          <a:prstGeom prst="rect">
            <a:avLst/>
          </a:prstGeom>
        </p:spPr>
      </p:pic>
      <p:pic>
        <p:nvPicPr>
          <p:cNvPr id="87" name="图片 86">
            <a:extLst>
              <a:ext uri="{FF2B5EF4-FFF2-40B4-BE49-F238E27FC236}">
                <a16:creationId xmlns:a16="http://schemas.microsoft.com/office/drawing/2014/main" id="{0DC72E22-847F-44F8-A672-D38D8F7A24A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-716294" y="4969636"/>
            <a:ext cx="3203696" cy="295538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4CAA4C2-F693-4D48-8991-0831828D1E9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208" y="602387"/>
            <a:ext cx="2898648" cy="67787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10AA99F-BA06-457B-A9F6-D0E8A202299B}"/>
              </a:ext>
            </a:extLst>
          </p:cNvPr>
          <p:cNvSpPr txBox="1"/>
          <p:nvPr/>
        </p:nvSpPr>
        <p:spPr>
          <a:xfrm>
            <a:off x="691515" y="735330"/>
            <a:ext cx="278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商家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端程序执行流程图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7E8488FC-2815-4C3D-99B0-1BA387F18E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586" y="6057247"/>
            <a:ext cx="1587302" cy="76190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3389863-D243-421F-82A1-61F226574CD5}"/>
              </a:ext>
            </a:extLst>
          </p:cNvPr>
          <p:cNvSpPr/>
          <p:nvPr/>
        </p:nvSpPr>
        <p:spPr>
          <a:xfrm>
            <a:off x="5184648" y="347472"/>
            <a:ext cx="1490472" cy="387858"/>
          </a:xfrm>
          <a:prstGeom prst="rect">
            <a:avLst/>
          </a:prstGeom>
          <a:solidFill>
            <a:schemeClr val="bg1"/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注册开店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F47A3F4-E646-4665-B91A-F9F83E0ABA9A}"/>
              </a:ext>
            </a:extLst>
          </p:cNvPr>
          <p:cNvSpPr/>
          <p:nvPr/>
        </p:nvSpPr>
        <p:spPr>
          <a:xfrm>
            <a:off x="5184648" y="1280257"/>
            <a:ext cx="1490472" cy="387858"/>
          </a:xfrm>
          <a:prstGeom prst="rect">
            <a:avLst/>
          </a:prstGeom>
          <a:solidFill>
            <a:schemeClr val="bg1"/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上传资料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EC90DAA8-D416-42D5-9CA8-BB386A734574}"/>
              </a:ext>
            </a:extLst>
          </p:cNvPr>
          <p:cNvCxnSpPr>
            <a:stCxn id="2" idx="2"/>
            <a:endCxn id="9" idx="0"/>
          </p:cNvCxnSpPr>
          <p:nvPr/>
        </p:nvCxnSpPr>
        <p:spPr>
          <a:xfrm>
            <a:off x="5929884" y="735330"/>
            <a:ext cx="0" cy="544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F6A6B67F-0BE1-424D-AD26-1EAC41644501}"/>
              </a:ext>
            </a:extLst>
          </p:cNvPr>
          <p:cNvSpPr/>
          <p:nvPr/>
        </p:nvSpPr>
        <p:spPr>
          <a:xfrm>
            <a:off x="4864608" y="2213042"/>
            <a:ext cx="2404872" cy="387849"/>
          </a:xfrm>
          <a:prstGeom prst="rect">
            <a:avLst/>
          </a:prstGeom>
          <a:solidFill>
            <a:schemeClr val="bg1"/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等待管理员审核通过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D0D87D1-D301-4ECD-85A1-BDB944362F17}"/>
              </a:ext>
            </a:extLst>
          </p:cNvPr>
          <p:cNvCxnSpPr/>
          <p:nvPr/>
        </p:nvCxnSpPr>
        <p:spPr>
          <a:xfrm>
            <a:off x="5929884" y="1668115"/>
            <a:ext cx="0" cy="544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127678E5-39BB-4C3D-9B6B-A1D0BD409E43}"/>
              </a:ext>
            </a:extLst>
          </p:cNvPr>
          <p:cNvSpPr/>
          <p:nvPr/>
        </p:nvSpPr>
        <p:spPr>
          <a:xfrm>
            <a:off x="4864606" y="3145827"/>
            <a:ext cx="2130551" cy="387858"/>
          </a:xfrm>
          <a:prstGeom prst="rect">
            <a:avLst/>
          </a:prstGeom>
          <a:solidFill>
            <a:schemeClr val="bg1"/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审核通过后登录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2294AA10-1D0E-4DD5-9F67-7E375685BA71}"/>
              </a:ext>
            </a:extLst>
          </p:cNvPr>
          <p:cNvCxnSpPr>
            <a:cxnSpLocks/>
          </p:cNvCxnSpPr>
          <p:nvPr/>
        </p:nvCxnSpPr>
        <p:spPr>
          <a:xfrm>
            <a:off x="5929882" y="2600900"/>
            <a:ext cx="0" cy="544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03148C72-3A55-4B55-A94B-431C2C7C642A}"/>
              </a:ext>
            </a:extLst>
          </p:cNvPr>
          <p:cNvCxnSpPr/>
          <p:nvPr/>
        </p:nvCxnSpPr>
        <p:spPr>
          <a:xfrm>
            <a:off x="6995157" y="3355848"/>
            <a:ext cx="16093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F958663E-D045-416E-8576-4C6A3BEA94AF}"/>
              </a:ext>
            </a:extLst>
          </p:cNvPr>
          <p:cNvSpPr/>
          <p:nvPr/>
        </p:nvSpPr>
        <p:spPr>
          <a:xfrm>
            <a:off x="8604500" y="3095245"/>
            <a:ext cx="2194556" cy="438439"/>
          </a:xfrm>
          <a:prstGeom prst="rect">
            <a:avLst/>
          </a:prstGeom>
          <a:solidFill>
            <a:schemeClr val="bg1"/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账号或密码错误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1995220C-B6AC-4CEE-9F01-EC0FCAD0C012}"/>
              </a:ext>
            </a:extLst>
          </p:cNvPr>
          <p:cNvCxnSpPr>
            <a:cxnSpLocks/>
          </p:cNvCxnSpPr>
          <p:nvPr/>
        </p:nvCxnSpPr>
        <p:spPr>
          <a:xfrm>
            <a:off x="5929882" y="3533684"/>
            <a:ext cx="0" cy="544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713536AA-E7CB-434D-90BE-F72831F22D68}"/>
              </a:ext>
            </a:extLst>
          </p:cNvPr>
          <p:cNvSpPr/>
          <p:nvPr/>
        </p:nvSpPr>
        <p:spPr>
          <a:xfrm>
            <a:off x="4727446" y="4110805"/>
            <a:ext cx="2542034" cy="387849"/>
          </a:xfrm>
          <a:prstGeom prst="rect">
            <a:avLst/>
          </a:prstGeom>
          <a:solidFill>
            <a:schemeClr val="bg1"/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管理后台上</a:t>
            </a:r>
            <a:r>
              <a:rPr lang="en-US" altLang="zh-CN" dirty="0">
                <a:solidFill>
                  <a:schemeClr val="tx1"/>
                </a:solidFill>
              </a:rPr>
              <a:t>/</a:t>
            </a:r>
            <a:r>
              <a:rPr lang="zh-CN" altLang="en-US" dirty="0">
                <a:solidFill>
                  <a:schemeClr val="tx1"/>
                </a:solidFill>
              </a:rPr>
              <a:t>下架商品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E3F73F1-F323-4C68-A98C-B07DD029CC3F}"/>
              </a:ext>
            </a:extLst>
          </p:cNvPr>
          <p:cNvCxnSpPr/>
          <p:nvPr/>
        </p:nvCxnSpPr>
        <p:spPr>
          <a:xfrm flipH="1">
            <a:off x="3617595" y="3355848"/>
            <a:ext cx="12470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EC96FDA2-6CBD-4798-BD63-8871D0F7E6AD}"/>
              </a:ext>
            </a:extLst>
          </p:cNvPr>
          <p:cNvSpPr/>
          <p:nvPr/>
        </p:nvSpPr>
        <p:spPr>
          <a:xfrm>
            <a:off x="1212722" y="3145827"/>
            <a:ext cx="2404872" cy="387849"/>
          </a:xfrm>
          <a:prstGeom prst="rect">
            <a:avLst/>
          </a:prstGeom>
          <a:solidFill>
            <a:schemeClr val="bg1"/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查看订单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6CC70AC-ABE9-408D-9817-01DB70941D7A}"/>
              </a:ext>
            </a:extLst>
          </p:cNvPr>
          <p:cNvSpPr/>
          <p:nvPr/>
        </p:nvSpPr>
        <p:spPr>
          <a:xfrm>
            <a:off x="4727446" y="5475473"/>
            <a:ext cx="2542034" cy="387849"/>
          </a:xfrm>
          <a:prstGeom prst="rect">
            <a:avLst/>
          </a:prstGeom>
          <a:solidFill>
            <a:schemeClr val="bg1"/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注销</a:t>
            </a:r>
            <a:r>
              <a:rPr lang="en-US" altLang="zh-CN" dirty="0">
                <a:solidFill>
                  <a:schemeClr val="tx1"/>
                </a:solidFill>
              </a:rPr>
              <a:t>,</a:t>
            </a:r>
            <a:r>
              <a:rPr lang="zh-CN" altLang="en-US" dirty="0">
                <a:solidFill>
                  <a:schemeClr val="tx1"/>
                </a:solidFill>
              </a:rPr>
              <a:t>结束操作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7FA50F2D-7A49-4F6A-BEF1-6A2A78EB70E5}"/>
              </a:ext>
            </a:extLst>
          </p:cNvPr>
          <p:cNvCxnSpPr>
            <a:cxnSpLocks/>
            <a:stCxn id="25" idx="2"/>
            <a:endCxn id="32" idx="0"/>
          </p:cNvCxnSpPr>
          <p:nvPr/>
        </p:nvCxnSpPr>
        <p:spPr>
          <a:xfrm>
            <a:off x="5998463" y="4498654"/>
            <a:ext cx="0" cy="976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74CBD494-982E-46AF-975A-E40BFF238D65}"/>
              </a:ext>
            </a:extLst>
          </p:cNvPr>
          <p:cNvCxnSpPr>
            <a:stCxn id="30" idx="2"/>
            <a:endCxn id="32" idx="1"/>
          </p:cNvCxnSpPr>
          <p:nvPr/>
        </p:nvCxnSpPr>
        <p:spPr>
          <a:xfrm rot="16200000" flipH="1">
            <a:off x="2503441" y="3445393"/>
            <a:ext cx="2135722" cy="23122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46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switch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1248639" y="633626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</a:rPr>
              <a:t>团队简介</a:t>
            </a:r>
            <a:endParaRPr lang="zh-CN" altLang="en-US" sz="44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2" name="直接连接符 21"/>
          <p:cNvCxnSpPr>
            <a:endCxn id="20" idx="1"/>
          </p:cNvCxnSpPr>
          <p:nvPr/>
        </p:nvCxnSpPr>
        <p:spPr>
          <a:xfrm>
            <a:off x="-53002" y="1018347"/>
            <a:ext cx="13016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3278674" y="5057168"/>
            <a:ext cx="87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杨松林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5947939" y="495364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周伟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8263288" y="503912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刘铖勇</a:t>
            </a:r>
          </a:p>
        </p:txBody>
      </p:sp>
      <p:grpSp>
        <p:nvGrpSpPr>
          <p:cNvPr id="51" name="组合 50"/>
          <p:cNvGrpSpPr/>
          <p:nvPr/>
        </p:nvGrpSpPr>
        <p:grpSpPr>
          <a:xfrm>
            <a:off x="3278674" y="5418491"/>
            <a:ext cx="800219" cy="344190"/>
            <a:chOff x="2951104" y="4557566"/>
            <a:chExt cx="906968" cy="280753"/>
          </a:xfrm>
        </p:grpSpPr>
        <p:sp>
          <p:nvSpPr>
            <p:cNvPr id="47" name="文本框 46"/>
            <p:cNvSpPr txBox="1"/>
            <p:nvPr/>
          </p:nvSpPr>
          <p:spPr>
            <a:xfrm>
              <a:off x="2951104" y="4557566"/>
              <a:ext cx="906968" cy="276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</a:rPr>
                <a:t>前端</a:t>
              </a:r>
            </a:p>
          </p:txBody>
        </p:sp>
        <p:sp>
          <p:nvSpPr>
            <p:cNvPr id="50" name="圆角矩形 49"/>
            <p:cNvSpPr/>
            <p:nvPr/>
          </p:nvSpPr>
          <p:spPr>
            <a:xfrm>
              <a:off x="2953242" y="4564540"/>
              <a:ext cx="904830" cy="273779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zh-CN" altLang="en-US" sz="1600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5361506" y="5348061"/>
            <a:ext cx="1695936" cy="361778"/>
            <a:chOff x="2932715" y="4266795"/>
            <a:chExt cx="904830" cy="294697"/>
          </a:xfrm>
        </p:grpSpPr>
        <p:sp>
          <p:nvSpPr>
            <p:cNvPr id="53" name="文本框 52"/>
            <p:cNvSpPr txBox="1"/>
            <p:nvPr/>
          </p:nvSpPr>
          <p:spPr>
            <a:xfrm>
              <a:off x="3224736" y="4266795"/>
              <a:ext cx="317468" cy="275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bg1"/>
                  </a:solidFill>
                </a:rPr>
                <a:t>全栈</a:t>
              </a:r>
            </a:p>
          </p:txBody>
        </p:sp>
        <p:sp>
          <p:nvSpPr>
            <p:cNvPr id="54" name="圆角矩形 53"/>
            <p:cNvSpPr/>
            <p:nvPr/>
          </p:nvSpPr>
          <p:spPr>
            <a:xfrm>
              <a:off x="2932715" y="4287713"/>
              <a:ext cx="904830" cy="273779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zh-CN" altLang="en-US"/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8218030" y="5403617"/>
            <a:ext cx="904830" cy="338554"/>
            <a:chOff x="2932715" y="4267543"/>
            <a:chExt cx="904830" cy="338554"/>
          </a:xfrm>
        </p:grpSpPr>
        <p:sp>
          <p:nvSpPr>
            <p:cNvPr id="56" name="文本框 55"/>
            <p:cNvSpPr txBox="1"/>
            <p:nvPr/>
          </p:nvSpPr>
          <p:spPr>
            <a:xfrm>
              <a:off x="3191974" y="4267543"/>
              <a:ext cx="3722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1600" dirty="0">
                  <a:solidFill>
                    <a:schemeClr val="bg1"/>
                  </a:solidFill>
                </a:rPr>
                <a:t>UI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7" name="圆角矩形 56"/>
            <p:cNvSpPr/>
            <p:nvPr/>
          </p:nvSpPr>
          <p:spPr>
            <a:xfrm>
              <a:off x="2932715" y="4287713"/>
              <a:ext cx="904830" cy="273779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zh-CN" altLang="en-US" sz="1600"/>
            </a:p>
          </p:txBody>
        </p:sp>
      </p:grpSp>
      <p:sp>
        <p:nvSpPr>
          <p:cNvPr id="71" name="文本框 70">
            <a:extLst>
              <a:ext uri="{FF2B5EF4-FFF2-40B4-BE49-F238E27FC236}">
                <a16:creationId xmlns:a16="http://schemas.microsoft.com/office/drawing/2014/main" id="{1F5F5299-7F74-4A14-88D4-C21E57500055}"/>
              </a:ext>
            </a:extLst>
          </p:cNvPr>
          <p:cNvSpPr txBox="1"/>
          <p:nvPr/>
        </p:nvSpPr>
        <p:spPr>
          <a:xfrm>
            <a:off x="10656601" y="5031950"/>
            <a:ext cx="800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胡鹏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750A51B-7CEF-41C3-9484-20855FEF4C2F}"/>
              </a:ext>
            </a:extLst>
          </p:cNvPr>
          <p:cNvSpPr txBox="1"/>
          <p:nvPr/>
        </p:nvSpPr>
        <p:spPr>
          <a:xfrm>
            <a:off x="716111" y="5056894"/>
            <a:ext cx="1142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   田林鑫</a:t>
            </a:r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30DD7E4B-33CA-468A-8FB8-9EBBF67D29DD}"/>
              </a:ext>
            </a:extLst>
          </p:cNvPr>
          <p:cNvGrpSpPr/>
          <p:nvPr/>
        </p:nvGrpSpPr>
        <p:grpSpPr>
          <a:xfrm>
            <a:off x="806274" y="5364784"/>
            <a:ext cx="904830" cy="338554"/>
            <a:chOff x="2932715" y="4256775"/>
            <a:chExt cx="904830" cy="338554"/>
          </a:xfrm>
        </p:grpSpPr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29E0F8B6-3A1B-4059-A833-30A58EFDD17E}"/>
                </a:ext>
              </a:extLst>
            </p:cNvPr>
            <p:cNvSpPr txBox="1"/>
            <p:nvPr/>
          </p:nvSpPr>
          <p:spPr>
            <a:xfrm>
              <a:off x="3075317" y="4256775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bg1"/>
                  </a:solidFill>
                </a:rPr>
                <a:t>前端</a:t>
              </a:r>
            </a:p>
          </p:txBody>
        </p:sp>
        <p:sp>
          <p:nvSpPr>
            <p:cNvPr id="81" name="圆角矩形 49">
              <a:extLst>
                <a:ext uri="{FF2B5EF4-FFF2-40B4-BE49-F238E27FC236}">
                  <a16:creationId xmlns:a16="http://schemas.microsoft.com/office/drawing/2014/main" id="{99A99779-A91D-4A81-B55C-6D89DFC11DC6}"/>
                </a:ext>
              </a:extLst>
            </p:cNvPr>
            <p:cNvSpPr/>
            <p:nvPr/>
          </p:nvSpPr>
          <p:spPr>
            <a:xfrm>
              <a:off x="2932715" y="4287713"/>
              <a:ext cx="904830" cy="273779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zh-CN" altLang="en-US" sz="1600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EB8A9BEC-1626-4334-9384-9B4DA4C470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711" y="2892394"/>
            <a:ext cx="1673493" cy="17322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55A8755D-C2B4-49BB-A0D4-4DF313F7DE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383" y="3525078"/>
            <a:ext cx="1364273" cy="13744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63BC495C-31CD-45A8-BE59-61AF7A4901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" y="3482735"/>
            <a:ext cx="1430942" cy="14168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0EEEAA48-E099-48A7-8BAD-87F4054907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426" y="3419797"/>
            <a:ext cx="1419944" cy="142773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E775ECE8-487D-4BF7-9965-230FECA3F1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003" y="3465744"/>
            <a:ext cx="1419944" cy="148790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49" name="组合 48">
            <a:extLst>
              <a:ext uri="{FF2B5EF4-FFF2-40B4-BE49-F238E27FC236}">
                <a16:creationId xmlns:a16="http://schemas.microsoft.com/office/drawing/2014/main" id="{BFFEDA73-6AA7-4CB7-BC00-2B9D2EB14279}"/>
              </a:ext>
            </a:extLst>
          </p:cNvPr>
          <p:cNvGrpSpPr/>
          <p:nvPr/>
        </p:nvGrpSpPr>
        <p:grpSpPr>
          <a:xfrm>
            <a:off x="10478560" y="5418491"/>
            <a:ext cx="904830" cy="338554"/>
            <a:chOff x="2932715" y="4256775"/>
            <a:chExt cx="904830" cy="338554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E09999A1-DC1F-4B56-B847-CFEEA544657B}"/>
                </a:ext>
              </a:extLst>
            </p:cNvPr>
            <p:cNvSpPr txBox="1"/>
            <p:nvPr/>
          </p:nvSpPr>
          <p:spPr>
            <a:xfrm>
              <a:off x="3075317" y="4256775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bg1"/>
                  </a:solidFill>
                </a:rPr>
                <a:t>前端</a:t>
              </a:r>
            </a:p>
          </p:txBody>
        </p:sp>
        <p:sp>
          <p:nvSpPr>
            <p:cNvPr id="59" name="圆角矩形 49">
              <a:extLst>
                <a:ext uri="{FF2B5EF4-FFF2-40B4-BE49-F238E27FC236}">
                  <a16:creationId xmlns:a16="http://schemas.microsoft.com/office/drawing/2014/main" id="{EE48E36C-2488-4E3E-AE99-E1D29C1AA8D9}"/>
                </a:ext>
              </a:extLst>
            </p:cNvPr>
            <p:cNvSpPr/>
            <p:nvPr/>
          </p:nvSpPr>
          <p:spPr>
            <a:xfrm>
              <a:off x="2932715" y="4287713"/>
              <a:ext cx="904830" cy="273779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zh-CN" altLang="en-US" sz="1600"/>
            </a:p>
          </p:txBody>
        </p:sp>
      </p:grpSp>
      <p:sp>
        <p:nvSpPr>
          <p:cNvPr id="60" name="矩形 59">
            <a:extLst>
              <a:ext uri="{FF2B5EF4-FFF2-40B4-BE49-F238E27FC236}">
                <a16:creationId xmlns:a16="http://schemas.microsoft.com/office/drawing/2014/main" id="{C418C77B-27E6-43A4-9AA8-410500390EE5}"/>
              </a:ext>
            </a:extLst>
          </p:cNvPr>
          <p:cNvSpPr/>
          <p:nvPr/>
        </p:nvSpPr>
        <p:spPr>
          <a:xfrm rot="18891242">
            <a:off x="5442319" y="366668"/>
            <a:ext cx="1306338" cy="130335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1" name="Freeform 16">
            <a:extLst>
              <a:ext uri="{FF2B5EF4-FFF2-40B4-BE49-F238E27FC236}">
                <a16:creationId xmlns:a16="http://schemas.microsoft.com/office/drawing/2014/main" id="{A59FBBF6-68CD-4855-AA61-CB2BAD4E9E5A}"/>
              </a:ext>
            </a:extLst>
          </p:cNvPr>
          <p:cNvSpPr>
            <a:spLocks noEditPoints="1"/>
          </p:cNvSpPr>
          <p:nvPr/>
        </p:nvSpPr>
        <p:spPr bwMode="auto">
          <a:xfrm>
            <a:off x="5397832" y="811346"/>
            <a:ext cx="1406456" cy="670510"/>
          </a:xfrm>
          <a:custGeom>
            <a:avLst/>
            <a:gdLst>
              <a:gd name="T0" fmla="*/ 763 w 1861"/>
              <a:gd name="T1" fmla="*/ 185 h 796"/>
              <a:gd name="T2" fmla="*/ 534 w 1861"/>
              <a:gd name="T3" fmla="*/ 581 h 796"/>
              <a:gd name="T4" fmla="*/ 546 w 1861"/>
              <a:gd name="T5" fmla="*/ 563 h 796"/>
              <a:gd name="T6" fmla="*/ 594 w 1861"/>
              <a:gd name="T7" fmla="*/ 584 h 796"/>
              <a:gd name="T8" fmla="*/ 592 w 1861"/>
              <a:gd name="T9" fmla="*/ 619 h 796"/>
              <a:gd name="T10" fmla="*/ 580 w 1861"/>
              <a:gd name="T11" fmla="*/ 663 h 796"/>
              <a:gd name="T12" fmla="*/ 548 w 1861"/>
              <a:gd name="T13" fmla="*/ 650 h 796"/>
              <a:gd name="T14" fmla="*/ 536 w 1861"/>
              <a:gd name="T15" fmla="*/ 634 h 796"/>
              <a:gd name="T16" fmla="*/ 156 w 1861"/>
              <a:gd name="T17" fmla="*/ 6 h 796"/>
              <a:gd name="T18" fmla="*/ 1145 w 1861"/>
              <a:gd name="T19" fmla="*/ 210 h 796"/>
              <a:gd name="T20" fmla="*/ 713 w 1861"/>
              <a:gd name="T21" fmla="*/ 273 h 796"/>
              <a:gd name="T22" fmla="*/ 734 w 1861"/>
              <a:gd name="T23" fmla="*/ 312 h 796"/>
              <a:gd name="T24" fmla="*/ 761 w 1861"/>
              <a:gd name="T25" fmla="*/ 317 h 796"/>
              <a:gd name="T26" fmla="*/ 824 w 1861"/>
              <a:gd name="T27" fmla="*/ 271 h 796"/>
              <a:gd name="T28" fmla="*/ 1245 w 1861"/>
              <a:gd name="T29" fmla="*/ 429 h 796"/>
              <a:gd name="T30" fmla="*/ 1253 w 1861"/>
              <a:gd name="T31" fmla="*/ 440 h 796"/>
              <a:gd name="T32" fmla="*/ 1247 w 1861"/>
              <a:gd name="T33" fmla="*/ 490 h 796"/>
              <a:gd name="T34" fmla="*/ 1014 w 1861"/>
              <a:gd name="T35" fmla="*/ 419 h 796"/>
              <a:gd name="T36" fmla="*/ 1168 w 1861"/>
              <a:gd name="T37" fmla="*/ 548 h 796"/>
              <a:gd name="T38" fmla="*/ 1158 w 1861"/>
              <a:gd name="T39" fmla="*/ 575 h 796"/>
              <a:gd name="T40" fmla="*/ 928 w 1861"/>
              <a:gd name="T41" fmla="*/ 492 h 796"/>
              <a:gd name="T42" fmla="*/ 1097 w 1861"/>
              <a:gd name="T43" fmla="*/ 623 h 796"/>
              <a:gd name="T44" fmla="*/ 1074 w 1861"/>
              <a:gd name="T45" fmla="*/ 669 h 796"/>
              <a:gd name="T46" fmla="*/ 1005 w 1861"/>
              <a:gd name="T47" fmla="*/ 694 h 796"/>
              <a:gd name="T48" fmla="*/ 999 w 1861"/>
              <a:gd name="T49" fmla="*/ 723 h 796"/>
              <a:gd name="T50" fmla="*/ 978 w 1861"/>
              <a:gd name="T51" fmla="*/ 750 h 796"/>
              <a:gd name="T52" fmla="*/ 870 w 1861"/>
              <a:gd name="T53" fmla="*/ 665 h 796"/>
              <a:gd name="T54" fmla="*/ 849 w 1861"/>
              <a:gd name="T55" fmla="*/ 646 h 796"/>
              <a:gd name="T56" fmla="*/ 807 w 1861"/>
              <a:gd name="T57" fmla="*/ 634 h 796"/>
              <a:gd name="T58" fmla="*/ 776 w 1861"/>
              <a:gd name="T59" fmla="*/ 661 h 796"/>
              <a:gd name="T60" fmla="*/ 780 w 1861"/>
              <a:gd name="T61" fmla="*/ 604 h 796"/>
              <a:gd name="T62" fmla="*/ 738 w 1861"/>
              <a:gd name="T63" fmla="*/ 581 h 796"/>
              <a:gd name="T64" fmla="*/ 697 w 1861"/>
              <a:gd name="T65" fmla="*/ 590 h 796"/>
              <a:gd name="T66" fmla="*/ 690 w 1861"/>
              <a:gd name="T67" fmla="*/ 707 h 796"/>
              <a:gd name="T68" fmla="*/ 703 w 1861"/>
              <a:gd name="T69" fmla="*/ 732 h 796"/>
              <a:gd name="T70" fmla="*/ 749 w 1861"/>
              <a:gd name="T71" fmla="*/ 755 h 796"/>
              <a:gd name="T72" fmla="*/ 799 w 1861"/>
              <a:gd name="T73" fmla="*/ 715 h 796"/>
              <a:gd name="T74" fmla="*/ 803 w 1861"/>
              <a:gd name="T75" fmla="*/ 750 h 796"/>
              <a:gd name="T76" fmla="*/ 824 w 1861"/>
              <a:gd name="T77" fmla="*/ 769 h 796"/>
              <a:gd name="T78" fmla="*/ 849 w 1861"/>
              <a:gd name="T79" fmla="*/ 778 h 796"/>
              <a:gd name="T80" fmla="*/ 980 w 1861"/>
              <a:gd name="T81" fmla="*/ 796 h 796"/>
              <a:gd name="T82" fmla="*/ 1018 w 1861"/>
              <a:gd name="T83" fmla="*/ 778 h 796"/>
              <a:gd name="T84" fmla="*/ 1047 w 1861"/>
              <a:gd name="T85" fmla="*/ 730 h 796"/>
              <a:gd name="T86" fmla="*/ 1070 w 1861"/>
              <a:gd name="T87" fmla="*/ 719 h 796"/>
              <a:gd name="T88" fmla="*/ 1112 w 1861"/>
              <a:gd name="T89" fmla="*/ 698 h 796"/>
              <a:gd name="T90" fmla="*/ 1133 w 1861"/>
              <a:gd name="T91" fmla="*/ 663 h 796"/>
              <a:gd name="T92" fmla="*/ 1141 w 1861"/>
              <a:gd name="T93" fmla="*/ 638 h 796"/>
              <a:gd name="T94" fmla="*/ 1195 w 1861"/>
              <a:gd name="T95" fmla="*/ 602 h 796"/>
              <a:gd name="T96" fmla="*/ 1861 w 1861"/>
              <a:gd name="T97" fmla="*/ 452 h 796"/>
              <a:gd name="T98" fmla="*/ 617 w 1861"/>
              <a:gd name="T99" fmla="*/ 569 h 796"/>
              <a:gd name="T100" fmla="*/ 611 w 1861"/>
              <a:gd name="T101" fmla="*/ 652 h 796"/>
              <a:gd name="T102" fmla="*/ 619 w 1861"/>
              <a:gd name="T103" fmla="*/ 684 h 796"/>
              <a:gd name="T104" fmla="*/ 659 w 1861"/>
              <a:gd name="T105" fmla="*/ 702 h 796"/>
              <a:gd name="T106" fmla="*/ 678 w 1861"/>
              <a:gd name="T107" fmla="*/ 607 h 796"/>
              <a:gd name="T108" fmla="*/ 667 w 1861"/>
              <a:gd name="T109" fmla="*/ 586 h 796"/>
              <a:gd name="T110" fmla="*/ 617 w 1861"/>
              <a:gd name="T111" fmla="*/ 569 h 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861" h="796">
                <a:moveTo>
                  <a:pt x="156" y="6"/>
                </a:moveTo>
                <a:lnTo>
                  <a:pt x="605" y="150"/>
                </a:lnTo>
                <a:lnTo>
                  <a:pt x="594" y="177"/>
                </a:lnTo>
                <a:lnTo>
                  <a:pt x="763" y="185"/>
                </a:lnTo>
                <a:lnTo>
                  <a:pt x="722" y="231"/>
                </a:lnTo>
                <a:lnTo>
                  <a:pt x="580" y="221"/>
                </a:lnTo>
                <a:lnTo>
                  <a:pt x="475" y="544"/>
                </a:lnTo>
                <a:lnTo>
                  <a:pt x="534" y="581"/>
                </a:lnTo>
                <a:lnTo>
                  <a:pt x="534" y="581"/>
                </a:lnTo>
                <a:lnTo>
                  <a:pt x="538" y="561"/>
                </a:lnTo>
                <a:lnTo>
                  <a:pt x="538" y="561"/>
                </a:lnTo>
                <a:lnTo>
                  <a:pt x="546" y="563"/>
                </a:lnTo>
                <a:lnTo>
                  <a:pt x="567" y="569"/>
                </a:lnTo>
                <a:lnTo>
                  <a:pt x="578" y="573"/>
                </a:lnTo>
                <a:lnTo>
                  <a:pt x="586" y="579"/>
                </a:lnTo>
                <a:lnTo>
                  <a:pt x="594" y="584"/>
                </a:lnTo>
                <a:lnTo>
                  <a:pt x="596" y="590"/>
                </a:lnTo>
                <a:lnTo>
                  <a:pt x="596" y="590"/>
                </a:lnTo>
                <a:lnTo>
                  <a:pt x="596" y="602"/>
                </a:lnTo>
                <a:lnTo>
                  <a:pt x="592" y="619"/>
                </a:lnTo>
                <a:lnTo>
                  <a:pt x="596" y="621"/>
                </a:lnTo>
                <a:lnTo>
                  <a:pt x="590" y="632"/>
                </a:lnTo>
                <a:lnTo>
                  <a:pt x="590" y="632"/>
                </a:lnTo>
                <a:lnTo>
                  <a:pt x="580" y="663"/>
                </a:lnTo>
                <a:lnTo>
                  <a:pt x="580" y="663"/>
                </a:lnTo>
                <a:lnTo>
                  <a:pt x="576" y="661"/>
                </a:lnTo>
                <a:lnTo>
                  <a:pt x="563" y="657"/>
                </a:lnTo>
                <a:lnTo>
                  <a:pt x="548" y="650"/>
                </a:lnTo>
                <a:lnTo>
                  <a:pt x="542" y="644"/>
                </a:lnTo>
                <a:lnTo>
                  <a:pt x="538" y="638"/>
                </a:lnTo>
                <a:lnTo>
                  <a:pt x="538" y="638"/>
                </a:lnTo>
                <a:lnTo>
                  <a:pt x="536" y="634"/>
                </a:lnTo>
                <a:lnTo>
                  <a:pt x="461" y="588"/>
                </a:lnTo>
                <a:lnTo>
                  <a:pt x="448" y="627"/>
                </a:lnTo>
                <a:lnTo>
                  <a:pt x="0" y="483"/>
                </a:lnTo>
                <a:lnTo>
                  <a:pt x="156" y="6"/>
                </a:lnTo>
                <a:lnTo>
                  <a:pt x="156" y="6"/>
                </a:lnTo>
                <a:close/>
                <a:moveTo>
                  <a:pt x="1260" y="133"/>
                </a:moveTo>
                <a:lnTo>
                  <a:pt x="1272" y="171"/>
                </a:lnTo>
                <a:lnTo>
                  <a:pt x="1145" y="210"/>
                </a:lnTo>
                <a:lnTo>
                  <a:pt x="1014" y="150"/>
                </a:lnTo>
                <a:lnTo>
                  <a:pt x="828" y="166"/>
                </a:lnTo>
                <a:lnTo>
                  <a:pt x="713" y="273"/>
                </a:lnTo>
                <a:lnTo>
                  <a:pt x="713" y="273"/>
                </a:lnTo>
                <a:lnTo>
                  <a:pt x="715" y="281"/>
                </a:lnTo>
                <a:lnTo>
                  <a:pt x="722" y="296"/>
                </a:lnTo>
                <a:lnTo>
                  <a:pt x="728" y="306"/>
                </a:lnTo>
                <a:lnTo>
                  <a:pt x="734" y="312"/>
                </a:lnTo>
                <a:lnTo>
                  <a:pt x="740" y="319"/>
                </a:lnTo>
                <a:lnTo>
                  <a:pt x="751" y="321"/>
                </a:lnTo>
                <a:lnTo>
                  <a:pt x="751" y="321"/>
                </a:lnTo>
                <a:lnTo>
                  <a:pt x="761" y="317"/>
                </a:lnTo>
                <a:lnTo>
                  <a:pt x="776" y="310"/>
                </a:lnTo>
                <a:lnTo>
                  <a:pt x="788" y="302"/>
                </a:lnTo>
                <a:lnTo>
                  <a:pt x="803" y="289"/>
                </a:lnTo>
                <a:lnTo>
                  <a:pt x="824" y="271"/>
                </a:lnTo>
                <a:lnTo>
                  <a:pt x="834" y="260"/>
                </a:lnTo>
                <a:lnTo>
                  <a:pt x="970" y="267"/>
                </a:lnTo>
                <a:lnTo>
                  <a:pt x="1245" y="429"/>
                </a:lnTo>
                <a:lnTo>
                  <a:pt x="1245" y="429"/>
                </a:lnTo>
                <a:lnTo>
                  <a:pt x="1245" y="429"/>
                </a:lnTo>
                <a:lnTo>
                  <a:pt x="1249" y="431"/>
                </a:lnTo>
                <a:lnTo>
                  <a:pt x="1249" y="431"/>
                </a:lnTo>
                <a:lnTo>
                  <a:pt x="1253" y="440"/>
                </a:lnTo>
                <a:lnTo>
                  <a:pt x="1256" y="450"/>
                </a:lnTo>
                <a:lnTo>
                  <a:pt x="1253" y="463"/>
                </a:lnTo>
                <a:lnTo>
                  <a:pt x="1251" y="477"/>
                </a:lnTo>
                <a:lnTo>
                  <a:pt x="1247" y="490"/>
                </a:lnTo>
                <a:lnTo>
                  <a:pt x="1241" y="502"/>
                </a:lnTo>
                <a:lnTo>
                  <a:pt x="1233" y="513"/>
                </a:lnTo>
                <a:lnTo>
                  <a:pt x="1224" y="517"/>
                </a:lnTo>
                <a:lnTo>
                  <a:pt x="1014" y="419"/>
                </a:lnTo>
                <a:lnTo>
                  <a:pt x="995" y="458"/>
                </a:lnTo>
                <a:lnTo>
                  <a:pt x="1168" y="540"/>
                </a:lnTo>
                <a:lnTo>
                  <a:pt x="1168" y="540"/>
                </a:lnTo>
                <a:lnTo>
                  <a:pt x="1168" y="548"/>
                </a:lnTo>
                <a:lnTo>
                  <a:pt x="1168" y="554"/>
                </a:lnTo>
                <a:lnTo>
                  <a:pt x="1168" y="554"/>
                </a:lnTo>
                <a:lnTo>
                  <a:pt x="1164" y="565"/>
                </a:lnTo>
                <a:lnTo>
                  <a:pt x="1158" y="575"/>
                </a:lnTo>
                <a:lnTo>
                  <a:pt x="1158" y="575"/>
                </a:lnTo>
                <a:lnTo>
                  <a:pt x="1149" y="586"/>
                </a:lnTo>
                <a:lnTo>
                  <a:pt x="1139" y="592"/>
                </a:lnTo>
                <a:lnTo>
                  <a:pt x="928" y="492"/>
                </a:lnTo>
                <a:lnTo>
                  <a:pt x="909" y="534"/>
                </a:lnTo>
                <a:lnTo>
                  <a:pt x="1095" y="619"/>
                </a:lnTo>
                <a:lnTo>
                  <a:pt x="1095" y="619"/>
                </a:lnTo>
                <a:lnTo>
                  <a:pt x="1097" y="623"/>
                </a:lnTo>
                <a:lnTo>
                  <a:pt x="1095" y="629"/>
                </a:lnTo>
                <a:lnTo>
                  <a:pt x="1091" y="646"/>
                </a:lnTo>
                <a:lnTo>
                  <a:pt x="1080" y="663"/>
                </a:lnTo>
                <a:lnTo>
                  <a:pt x="1074" y="669"/>
                </a:lnTo>
                <a:lnTo>
                  <a:pt x="1068" y="673"/>
                </a:lnTo>
                <a:lnTo>
                  <a:pt x="868" y="579"/>
                </a:lnTo>
                <a:lnTo>
                  <a:pt x="849" y="621"/>
                </a:lnTo>
                <a:lnTo>
                  <a:pt x="1005" y="694"/>
                </a:lnTo>
                <a:lnTo>
                  <a:pt x="1005" y="694"/>
                </a:lnTo>
                <a:lnTo>
                  <a:pt x="1005" y="700"/>
                </a:lnTo>
                <a:lnTo>
                  <a:pt x="1005" y="707"/>
                </a:lnTo>
                <a:lnTo>
                  <a:pt x="999" y="723"/>
                </a:lnTo>
                <a:lnTo>
                  <a:pt x="995" y="732"/>
                </a:lnTo>
                <a:lnTo>
                  <a:pt x="991" y="740"/>
                </a:lnTo>
                <a:lnTo>
                  <a:pt x="984" y="746"/>
                </a:lnTo>
                <a:lnTo>
                  <a:pt x="978" y="750"/>
                </a:lnTo>
                <a:lnTo>
                  <a:pt x="865" y="696"/>
                </a:lnTo>
                <a:lnTo>
                  <a:pt x="865" y="696"/>
                </a:lnTo>
                <a:lnTo>
                  <a:pt x="870" y="677"/>
                </a:lnTo>
                <a:lnTo>
                  <a:pt x="870" y="665"/>
                </a:lnTo>
                <a:lnTo>
                  <a:pt x="870" y="665"/>
                </a:lnTo>
                <a:lnTo>
                  <a:pt x="865" y="659"/>
                </a:lnTo>
                <a:lnTo>
                  <a:pt x="857" y="652"/>
                </a:lnTo>
                <a:lnTo>
                  <a:pt x="849" y="646"/>
                </a:lnTo>
                <a:lnTo>
                  <a:pt x="836" y="642"/>
                </a:lnTo>
                <a:lnTo>
                  <a:pt x="815" y="636"/>
                </a:lnTo>
                <a:lnTo>
                  <a:pt x="807" y="634"/>
                </a:lnTo>
                <a:lnTo>
                  <a:pt x="807" y="634"/>
                </a:lnTo>
                <a:lnTo>
                  <a:pt x="801" y="667"/>
                </a:lnTo>
                <a:lnTo>
                  <a:pt x="778" y="657"/>
                </a:lnTo>
                <a:lnTo>
                  <a:pt x="776" y="661"/>
                </a:lnTo>
                <a:lnTo>
                  <a:pt x="776" y="661"/>
                </a:lnTo>
                <a:lnTo>
                  <a:pt x="780" y="629"/>
                </a:lnTo>
                <a:lnTo>
                  <a:pt x="782" y="611"/>
                </a:lnTo>
                <a:lnTo>
                  <a:pt x="782" y="611"/>
                </a:lnTo>
                <a:lnTo>
                  <a:pt x="780" y="604"/>
                </a:lnTo>
                <a:lnTo>
                  <a:pt x="778" y="600"/>
                </a:lnTo>
                <a:lnTo>
                  <a:pt x="767" y="594"/>
                </a:lnTo>
                <a:lnTo>
                  <a:pt x="755" y="588"/>
                </a:lnTo>
                <a:lnTo>
                  <a:pt x="738" y="581"/>
                </a:lnTo>
                <a:lnTo>
                  <a:pt x="711" y="573"/>
                </a:lnTo>
                <a:lnTo>
                  <a:pt x="699" y="569"/>
                </a:lnTo>
                <a:lnTo>
                  <a:pt x="699" y="569"/>
                </a:lnTo>
                <a:lnTo>
                  <a:pt x="697" y="590"/>
                </a:lnTo>
                <a:lnTo>
                  <a:pt x="690" y="634"/>
                </a:lnTo>
                <a:lnTo>
                  <a:pt x="690" y="661"/>
                </a:lnTo>
                <a:lnTo>
                  <a:pt x="688" y="684"/>
                </a:lnTo>
                <a:lnTo>
                  <a:pt x="690" y="707"/>
                </a:lnTo>
                <a:lnTo>
                  <a:pt x="692" y="715"/>
                </a:lnTo>
                <a:lnTo>
                  <a:pt x="694" y="721"/>
                </a:lnTo>
                <a:lnTo>
                  <a:pt x="694" y="721"/>
                </a:lnTo>
                <a:lnTo>
                  <a:pt x="703" y="732"/>
                </a:lnTo>
                <a:lnTo>
                  <a:pt x="711" y="740"/>
                </a:lnTo>
                <a:lnTo>
                  <a:pt x="722" y="746"/>
                </a:lnTo>
                <a:lnTo>
                  <a:pt x="732" y="750"/>
                </a:lnTo>
                <a:lnTo>
                  <a:pt x="749" y="755"/>
                </a:lnTo>
                <a:lnTo>
                  <a:pt x="757" y="757"/>
                </a:lnTo>
                <a:lnTo>
                  <a:pt x="757" y="757"/>
                </a:lnTo>
                <a:lnTo>
                  <a:pt x="767" y="700"/>
                </a:lnTo>
                <a:lnTo>
                  <a:pt x="799" y="715"/>
                </a:lnTo>
                <a:lnTo>
                  <a:pt x="799" y="715"/>
                </a:lnTo>
                <a:lnTo>
                  <a:pt x="799" y="736"/>
                </a:lnTo>
                <a:lnTo>
                  <a:pt x="801" y="744"/>
                </a:lnTo>
                <a:lnTo>
                  <a:pt x="803" y="750"/>
                </a:lnTo>
                <a:lnTo>
                  <a:pt x="803" y="750"/>
                </a:lnTo>
                <a:lnTo>
                  <a:pt x="809" y="757"/>
                </a:lnTo>
                <a:lnTo>
                  <a:pt x="815" y="763"/>
                </a:lnTo>
                <a:lnTo>
                  <a:pt x="824" y="769"/>
                </a:lnTo>
                <a:lnTo>
                  <a:pt x="830" y="771"/>
                </a:lnTo>
                <a:lnTo>
                  <a:pt x="845" y="775"/>
                </a:lnTo>
                <a:lnTo>
                  <a:pt x="849" y="778"/>
                </a:lnTo>
                <a:lnTo>
                  <a:pt x="849" y="778"/>
                </a:lnTo>
                <a:lnTo>
                  <a:pt x="857" y="742"/>
                </a:lnTo>
                <a:lnTo>
                  <a:pt x="966" y="794"/>
                </a:lnTo>
                <a:lnTo>
                  <a:pt x="974" y="796"/>
                </a:lnTo>
                <a:lnTo>
                  <a:pt x="980" y="796"/>
                </a:lnTo>
                <a:lnTo>
                  <a:pt x="980" y="796"/>
                </a:lnTo>
                <a:lnTo>
                  <a:pt x="995" y="792"/>
                </a:lnTo>
                <a:lnTo>
                  <a:pt x="1005" y="786"/>
                </a:lnTo>
                <a:lnTo>
                  <a:pt x="1018" y="778"/>
                </a:lnTo>
                <a:lnTo>
                  <a:pt x="1026" y="767"/>
                </a:lnTo>
                <a:lnTo>
                  <a:pt x="1034" y="755"/>
                </a:lnTo>
                <a:lnTo>
                  <a:pt x="1041" y="742"/>
                </a:lnTo>
                <a:lnTo>
                  <a:pt x="1047" y="730"/>
                </a:lnTo>
                <a:lnTo>
                  <a:pt x="1049" y="715"/>
                </a:lnTo>
                <a:lnTo>
                  <a:pt x="1055" y="719"/>
                </a:lnTo>
                <a:lnTo>
                  <a:pt x="1064" y="721"/>
                </a:lnTo>
                <a:lnTo>
                  <a:pt x="1070" y="719"/>
                </a:lnTo>
                <a:lnTo>
                  <a:pt x="1070" y="719"/>
                </a:lnTo>
                <a:lnTo>
                  <a:pt x="1085" y="715"/>
                </a:lnTo>
                <a:lnTo>
                  <a:pt x="1099" y="707"/>
                </a:lnTo>
                <a:lnTo>
                  <a:pt x="1112" y="698"/>
                </a:lnTo>
                <a:lnTo>
                  <a:pt x="1120" y="686"/>
                </a:lnTo>
                <a:lnTo>
                  <a:pt x="1120" y="686"/>
                </a:lnTo>
                <a:lnTo>
                  <a:pt x="1126" y="675"/>
                </a:lnTo>
                <a:lnTo>
                  <a:pt x="1133" y="663"/>
                </a:lnTo>
                <a:lnTo>
                  <a:pt x="1137" y="650"/>
                </a:lnTo>
                <a:lnTo>
                  <a:pt x="1139" y="638"/>
                </a:lnTo>
                <a:lnTo>
                  <a:pt x="1141" y="638"/>
                </a:lnTo>
                <a:lnTo>
                  <a:pt x="1141" y="638"/>
                </a:lnTo>
                <a:lnTo>
                  <a:pt x="1158" y="632"/>
                </a:lnTo>
                <a:lnTo>
                  <a:pt x="1172" y="623"/>
                </a:lnTo>
                <a:lnTo>
                  <a:pt x="1185" y="613"/>
                </a:lnTo>
                <a:lnTo>
                  <a:pt x="1195" y="602"/>
                </a:lnTo>
                <a:lnTo>
                  <a:pt x="1195" y="600"/>
                </a:lnTo>
                <a:lnTo>
                  <a:pt x="1381" y="554"/>
                </a:lnTo>
                <a:lnTo>
                  <a:pt x="1391" y="584"/>
                </a:lnTo>
                <a:lnTo>
                  <a:pt x="1861" y="452"/>
                </a:lnTo>
                <a:lnTo>
                  <a:pt x="1731" y="0"/>
                </a:lnTo>
                <a:lnTo>
                  <a:pt x="1260" y="133"/>
                </a:lnTo>
                <a:lnTo>
                  <a:pt x="1260" y="133"/>
                </a:lnTo>
                <a:close/>
                <a:moveTo>
                  <a:pt x="617" y="569"/>
                </a:moveTo>
                <a:lnTo>
                  <a:pt x="617" y="569"/>
                </a:lnTo>
                <a:lnTo>
                  <a:pt x="615" y="584"/>
                </a:lnTo>
                <a:lnTo>
                  <a:pt x="613" y="615"/>
                </a:lnTo>
                <a:lnTo>
                  <a:pt x="611" y="652"/>
                </a:lnTo>
                <a:lnTo>
                  <a:pt x="611" y="667"/>
                </a:lnTo>
                <a:lnTo>
                  <a:pt x="615" y="677"/>
                </a:lnTo>
                <a:lnTo>
                  <a:pt x="615" y="677"/>
                </a:lnTo>
                <a:lnTo>
                  <a:pt x="619" y="684"/>
                </a:lnTo>
                <a:lnTo>
                  <a:pt x="626" y="690"/>
                </a:lnTo>
                <a:lnTo>
                  <a:pt x="640" y="698"/>
                </a:lnTo>
                <a:lnTo>
                  <a:pt x="653" y="702"/>
                </a:lnTo>
                <a:lnTo>
                  <a:pt x="659" y="702"/>
                </a:lnTo>
                <a:lnTo>
                  <a:pt x="659" y="702"/>
                </a:lnTo>
                <a:lnTo>
                  <a:pt x="669" y="657"/>
                </a:lnTo>
                <a:lnTo>
                  <a:pt x="676" y="621"/>
                </a:lnTo>
                <a:lnTo>
                  <a:pt x="678" y="607"/>
                </a:lnTo>
                <a:lnTo>
                  <a:pt x="678" y="598"/>
                </a:lnTo>
                <a:lnTo>
                  <a:pt x="678" y="598"/>
                </a:lnTo>
                <a:lnTo>
                  <a:pt x="674" y="592"/>
                </a:lnTo>
                <a:lnTo>
                  <a:pt x="667" y="586"/>
                </a:lnTo>
                <a:lnTo>
                  <a:pt x="657" y="581"/>
                </a:lnTo>
                <a:lnTo>
                  <a:pt x="646" y="577"/>
                </a:lnTo>
                <a:lnTo>
                  <a:pt x="628" y="571"/>
                </a:lnTo>
                <a:lnTo>
                  <a:pt x="617" y="569"/>
                </a:lnTo>
                <a:lnTo>
                  <a:pt x="617" y="5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latin typeface="Impact"/>
              <a:ea typeface="微软雅黑"/>
            </a:endParaRPr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D2BE98B0-FA72-4C75-8205-DDB40A3F014B}"/>
              </a:ext>
            </a:extLst>
          </p:cNvPr>
          <p:cNvCxnSpPr>
            <a:cxnSpLocks/>
          </p:cNvCxnSpPr>
          <p:nvPr/>
        </p:nvCxnSpPr>
        <p:spPr>
          <a:xfrm flipV="1">
            <a:off x="3696745" y="1010065"/>
            <a:ext cx="1476081" cy="82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0D2ABE44-B590-47F2-B28B-D8E32938928C}"/>
              </a:ext>
            </a:extLst>
          </p:cNvPr>
          <p:cNvCxnSpPr>
            <a:cxnSpLocks/>
          </p:cNvCxnSpPr>
          <p:nvPr/>
        </p:nvCxnSpPr>
        <p:spPr>
          <a:xfrm flipV="1">
            <a:off x="7062869" y="1010064"/>
            <a:ext cx="5129131" cy="82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>
            <a:extLst>
              <a:ext uri="{FF2B5EF4-FFF2-40B4-BE49-F238E27FC236}">
                <a16:creationId xmlns:a16="http://schemas.microsoft.com/office/drawing/2014/main" id="{203B5561-A9D1-41BF-9E22-0AF3A1C213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296" y="224165"/>
            <a:ext cx="1587302" cy="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4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1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4" grpId="0"/>
      <p:bldP spid="45" grpId="0"/>
      <p:bldP spid="46" grpId="0"/>
      <p:bldP spid="71" grpId="0"/>
      <p:bldP spid="48" grpId="0"/>
      <p:bldP spid="60" grpId="0" animBg="1"/>
      <p:bldP spid="6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3514AF0-9F81-4291-ABEE-BF72D2E96F4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5095" y="-1460321"/>
            <a:ext cx="2236456" cy="327509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867680E-8D25-4082-A2DF-FB3FA4C75D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698" y="0"/>
            <a:ext cx="1587302" cy="7619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5D4BB2B-31B5-4C05-B508-0D777C4B1D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384" y="761905"/>
            <a:ext cx="10923640" cy="602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55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switch dir="l"/>
      </p:transition>
    </mc:Choice>
    <mc:Fallback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3514AF0-9F81-4291-ABEE-BF72D2E96F4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5095" y="-1460321"/>
            <a:ext cx="2236456" cy="327509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867680E-8D25-4082-A2DF-FB3FA4C75D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698" y="0"/>
            <a:ext cx="1587302" cy="76190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0E1BB54-E52C-46FF-AFE8-38828B94B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880" y="1647023"/>
            <a:ext cx="10814239" cy="455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5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switch dir="l"/>
      </p:transition>
    </mc:Choice>
    <mc:Fallback xmlns=""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D8F7021A-CE07-4187-897E-7273F7C4C4D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1371" y="5058901"/>
            <a:ext cx="2287461" cy="2110165"/>
          </a:xfrm>
          <a:prstGeom prst="rect">
            <a:avLst/>
          </a:prstGeom>
        </p:spPr>
      </p:pic>
      <p:pic>
        <p:nvPicPr>
          <p:cNvPr id="120" name="图片 119">
            <a:extLst>
              <a:ext uri="{FF2B5EF4-FFF2-40B4-BE49-F238E27FC236}">
                <a16:creationId xmlns:a16="http://schemas.microsoft.com/office/drawing/2014/main" id="{221EF4A8-FA24-43AF-BBBB-4594449A53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48093" y="-974416"/>
            <a:ext cx="4715822" cy="3013305"/>
          </a:xfrm>
          <a:prstGeom prst="rect">
            <a:avLst/>
          </a:prstGeom>
        </p:spPr>
      </p:pic>
      <p:grpSp>
        <p:nvGrpSpPr>
          <p:cNvPr id="145" name="组合 55">
            <a:extLst>
              <a:ext uri="{FF2B5EF4-FFF2-40B4-BE49-F238E27FC236}">
                <a16:creationId xmlns:a16="http://schemas.microsoft.com/office/drawing/2014/main" id="{934DACE9-FA39-4E5D-A513-4A520525DA4E}"/>
              </a:ext>
            </a:extLst>
          </p:cNvPr>
          <p:cNvGrpSpPr/>
          <p:nvPr/>
        </p:nvGrpSpPr>
        <p:grpSpPr bwMode="auto">
          <a:xfrm>
            <a:off x="4193818" y="177245"/>
            <a:ext cx="3573065" cy="696471"/>
            <a:chOff x="3791743" y="5346472"/>
            <a:chExt cx="5833187" cy="1152803"/>
          </a:xfrm>
          <a:effectLst/>
        </p:grpSpPr>
        <p:sp>
          <p:nvSpPr>
            <p:cNvPr id="146" name="任意多边形 166">
              <a:extLst>
                <a:ext uri="{FF2B5EF4-FFF2-40B4-BE49-F238E27FC236}">
                  <a16:creationId xmlns:a16="http://schemas.microsoft.com/office/drawing/2014/main" id="{042A1BE3-14E5-4230-A69C-E758D1CA2F0C}"/>
                </a:ext>
              </a:extLst>
            </p:cNvPr>
            <p:cNvSpPr/>
            <p:nvPr/>
          </p:nvSpPr>
          <p:spPr>
            <a:xfrm>
              <a:off x="3791743" y="5347083"/>
              <a:ext cx="5833187" cy="1152192"/>
            </a:xfrm>
            <a:custGeom>
              <a:avLst/>
              <a:gdLst>
                <a:gd name="connsiteX0" fmla="*/ 619854 w 5832648"/>
                <a:gd name="connsiteY0" fmla="*/ 172234 h 1152128"/>
                <a:gd name="connsiteX1" fmla="*/ 247759 w 5832648"/>
                <a:gd name="connsiteY1" fmla="*/ 418875 h 1152128"/>
                <a:gd name="connsiteX2" fmla="*/ 216024 w 5832648"/>
                <a:gd name="connsiteY2" fmla="*/ 576064 h 1152128"/>
                <a:gd name="connsiteX3" fmla="*/ 216024 w 5832648"/>
                <a:gd name="connsiteY3" fmla="*/ 576063 h 1152128"/>
                <a:gd name="connsiteX4" fmla="*/ 216024 w 5832648"/>
                <a:gd name="connsiteY4" fmla="*/ 576064 h 1152128"/>
                <a:gd name="connsiteX5" fmla="*/ 216024 w 5832648"/>
                <a:gd name="connsiteY5" fmla="*/ 576064 h 1152128"/>
                <a:gd name="connsiteX6" fmla="*/ 247759 w 5832648"/>
                <a:gd name="connsiteY6" fmla="*/ 733252 h 1152128"/>
                <a:gd name="connsiteX7" fmla="*/ 619854 w 5832648"/>
                <a:gd name="connsiteY7" fmla="*/ 979893 h 1152128"/>
                <a:gd name="connsiteX8" fmla="*/ 5212794 w 5832648"/>
                <a:gd name="connsiteY8" fmla="*/ 979894 h 1152128"/>
                <a:gd name="connsiteX9" fmla="*/ 5616624 w 5832648"/>
                <a:gd name="connsiteY9" fmla="*/ 576064 h 1152128"/>
                <a:gd name="connsiteX10" fmla="*/ 5616625 w 5832648"/>
                <a:gd name="connsiteY10" fmla="*/ 576064 h 1152128"/>
                <a:gd name="connsiteX11" fmla="*/ 5212795 w 5832648"/>
                <a:gd name="connsiteY11" fmla="*/ 172234 h 1152128"/>
                <a:gd name="connsiteX12" fmla="*/ 576064 w 5832648"/>
                <a:gd name="connsiteY12" fmla="*/ 0 h 1152128"/>
                <a:gd name="connsiteX13" fmla="*/ 5256584 w 5832648"/>
                <a:gd name="connsiteY13" fmla="*/ 0 h 1152128"/>
                <a:gd name="connsiteX14" fmla="*/ 5832648 w 5832648"/>
                <a:gd name="connsiteY14" fmla="*/ 576064 h 1152128"/>
                <a:gd name="connsiteX15" fmla="*/ 5256584 w 5832648"/>
                <a:gd name="connsiteY15" fmla="*/ 1152128 h 1152128"/>
                <a:gd name="connsiteX16" fmla="*/ 576064 w 5832648"/>
                <a:gd name="connsiteY16" fmla="*/ 1152128 h 1152128"/>
                <a:gd name="connsiteX17" fmla="*/ 0 w 5832648"/>
                <a:gd name="connsiteY17" fmla="*/ 576064 h 1152128"/>
                <a:gd name="connsiteX18" fmla="*/ 576064 w 5832648"/>
                <a:gd name="connsiteY18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32648" h="1152128">
                  <a:moveTo>
                    <a:pt x="619854" y="172234"/>
                  </a:moveTo>
                  <a:cubicBezTo>
                    <a:pt x="452583" y="172234"/>
                    <a:pt x="309064" y="273935"/>
                    <a:pt x="247759" y="418875"/>
                  </a:cubicBezTo>
                  <a:lnTo>
                    <a:pt x="216024" y="576064"/>
                  </a:lnTo>
                  <a:lnTo>
                    <a:pt x="216024" y="576063"/>
                  </a:lnTo>
                  <a:lnTo>
                    <a:pt x="216024" y="576064"/>
                  </a:lnTo>
                  <a:lnTo>
                    <a:pt x="216024" y="576064"/>
                  </a:lnTo>
                  <a:lnTo>
                    <a:pt x="247759" y="733252"/>
                  </a:lnTo>
                  <a:cubicBezTo>
                    <a:pt x="309064" y="878193"/>
                    <a:pt x="452583" y="979893"/>
                    <a:pt x="619854" y="979893"/>
                  </a:cubicBezTo>
                  <a:lnTo>
                    <a:pt x="5212794" y="979894"/>
                  </a:lnTo>
                  <a:cubicBezTo>
                    <a:pt x="5435823" y="979894"/>
                    <a:pt x="5616624" y="799093"/>
                    <a:pt x="5616624" y="576064"/>
                  </a:cubicBezTo>
                  <a:lnTo>
                    <a:pt x="5616625" y="576064"/>
                  </a:lnTo>
                  <a:cubicBezTo>
                    <a:pt x="5616625" y="353035"/>
                    <a:pt x="5435824" y="172234"/>
                    <a:pt x="5212795" y="172234"/>
                  </a:cubicBezTo>
                  <a:close/>
                  <a:moveTo>
                    <a:pt x="576064" y="0"/>
                  </a:moveTo>
                  <a:lnTo>
                    <a:pt x="5256584" y="0"/>
                  </a:lnTo>
                  <a:cubicBezTo>
                    <a:pt x="5574735" y="0"/>
                    <a:pt x="5832648" y="257913"/>
                    <a:pt x="5832648" y="576064"/>
                  </a:cubicBezTo>
                  <a:cubicBezTo>
                    <a:pt x="5832648" y="894215"/>
                    <a:pt x="5574735" y="1152128"/>
                    <a:pt x="5256584" y="1152128"/>
                  </a:cubicBezTo>
                  <a:lnTo>
                    <a:pt x="576064" y="1152128"/>
                  </a:lnTo>
                  <a:cubicBezTo>
                    <a:pt x="257913" y="1152128"/>
                    <a:pt x="0" y="894215"/>
                    <a:pt x="0" y="576064"/>
                  </a:cubicBezTo>
                  <a:cubicBezTo>
                    <a:pt x="0" y="257913"/>
                    <a:pt x="257913" y="0"/>
                    <a:pt x="57606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91" dirty="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147" name="圆角矩形 165">
              <a:extLst>
                <a:ext uri="{FF2B5EF4-FFF2-40B4-BE49-F238E27FC236}">
                  <a16:creationId xmlns:a16="http://schemas.microsoft.com/office/drawing/2014/main" id="{869E2740-7E9E-4D3C-80A0-9E6F2075C1B2}"/>
                </a:ext>
              </a:extLst>
            </p:cNvPr>
            <p:cNvSpPr/>
            <p:nvPr/>
          </p:nvSpPr>
          <p:spPr>
            <a:xfrm>
              <a:off x="4007769" y="5518706"/>
              <a:ext cx="5400600" cy="80765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dist">
                <a:buNone/>
              </a:pPr>
              <a:r>
                <a:rPr lang="zh-CN" altLang="en-US" b="1" dirty="0">
                  <a:solidFill>
                    <a:srgbClr val="2AB7AE"/>
                  </a:solidFill>
                  <a:latin typeface="Arial"/>
                  <a:ea typeface="微软雅黑"/>
                  <a:cs typeface="+mn-ea"/>
                  <a:sym typeface="Arial"/>
                </a:rPr>
                <a:t>手机或电脑</a:t>
              </a:r>
            </a:p>
          </p:txBody>
        </p:sp>
        <p:sp>
          <p:nvSpPr>
            <p:cNvPr id="148" name="圆角矩形 167">
              <a:extLst>
                <a:ext uri="{FF2B5EF4-FFF2-40B4-BE49-F238E27FC236}">
                  <a16:creationId xmlns:a16="http://schemas.microsoft.com/office/drawing/2014/main" id="{DBC1EA0E-F2F4-461E-B227-A45901749421}"/>
                </a:ext>
              </a:extLst>
            </p:cNvPr>
            <p:cNvSpPr/>
            <p:nvPr/>
          </p:nvSpPr>
          <p:spPr>
            <a:xfrm>
              <a:off x="3791744" y="5346472"/>
              <a:ext cx="5832649" cy="1152127"/>
            </a:xfrm>
            <a:prstGeom prst="roundRect">
              <a:avLst>
                <a:gd name="adj" fmla="val 50000"/>
              </a:avLst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91"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63EBE1F-70F7-4251-A588-623966CB00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457" y="2700300"/>
            <a:ext cx="2238375" cy="1905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9C3740B-A6FF-4CF6-97B1-6E1C473576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092" y="2613660"/>
            <a:ext cx="1905000" cy="1905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71C4C3E-21FB-4D9B-A605-6E51C4093C1D}"/>
              </a:ext>
            </a:extLst>
          </p:cNvPr>
          <p:cNvSpPr txBox="1"/>
          <p:nvPr/>
        </p:nvSpPr>
        <p:spPr>
          <a:xfrm>
            <a:off x="5852159" y="2613660"/>
            <a:ext cx="13075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rgbClr val="EB3F32"/>
                </a:solidFill>
              </a:rPr>
              <a:t>vs</a:t>
            </a:r>
            <a:endParaRPr lang="zh-CN" altLang="en-US" sz="8000" b="1" dirty="0">
              <a:solidFill>
                <a:srgbClr val="EB3F32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EF6EE8A-253C-442D-A10E-825A51C32181}"/>
              </a:ext>
            </a:extLst>
          </p:cNvPr>
          <p:cNvSpPr txBox="1"/>
          <p:nvPr/>
        </p:nvSpPr>
        <p:spPr>
          <a:xfrm>
            <a:off x="2491080" y="4518660"/>
            <a:ext cx="137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pc</a:t>
            </a:r>
            <a:endParaRPr lang="zh-CN" altLang="en-US" sz="48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FDCDB07-8552-4289-ADC8-0C52BD094D9D}"/>
              </a:ext>
            </a:extLst>
          </p:cNvPr>
          <p:cNvSpPr txBox="1"/>
          <p:nvPr/>
        </p:nvSpPr>
        <p:spPr>
          <a:xfrm>
            <a:off x="8737092" y="4518660"/>
            <a:ext cx="2105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phone</a:t>
            </a:r>
            <a:endParaRPr lang="zh-CN" altLang="en-US" sz="4800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20C06105-56F4-4EC4-A381-DB637F1431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34" y="144323"/>
            <a:ext cx="1587302" cy="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67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switch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Arial"/>
              <a:ea typeface="微软雅黑"/>
              <a:cs typeface="+mn-ea"/>
              <a:sym typeface="Arial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3D490D0A-6703-4B8B-A86C-4B8FCF149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82609" y="-886069"/>
            <a:ext cx="5181162" cy="3310646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1784179-EDBD-404C-946F-E2A2A977E8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3203" y="3692638"/>
            <a:ext cx="3657298" cy="3657298"/>
          </a:xfrm>
          <a:prstGeom prst="rect">
            <a:avLst/>
          </a:prstGeom>
        </p:spPr>
      </p:pic>
      <p:grpSp>
        <p:nvGrpSpPr>
          <p:cNvPr id="30" name="组合 55">
            <a:extLst>
              <a:ext uri="{FF2B5EF4-FFF2-40B4-BE49-F238E27FC236}">
                <a16:creationId xmlns:a16="http://schemas.microsoft.com/office/drawing/2014/main" id="{5CB49474-0F48-40AC-A7E4-7F09FADF5121}"/>
              </a:ext>
            </a:extLst>
          </p:cNvPr>
          <p:cNvGrpSpPr/>
          <p:nvPr/>
        </p:nvGrpSpPr>
        <p:grpSpPr bwMode="auto">
          <a:xfrm>
            <a:off x="4193818" y="177245"/>
            <a:ext cx="3573065" cy="696471"/>
            <a:chOff x="3791743" y="5346472"/>
            <a:chExt cx="5833187" cy="1152803"/>
          </a:xfrm>
          <a:effectLst/>
        </p:grpSpPr>
        <p:sp>
          <p:nvSpPr>
            <p:cNvPr id="31" name="任意多边形 166">
              <a:extLst>
                <a:ext uri="{FF2B5EF4-FFF2-40B4-BE49-F238E27FC236}">
                  <a16:creationId xmlns:a16="http://schemas.microsoft.com/office/drawing/2014/main" id="{87F7F091-21C6-45FE-A919-22B8B73F569D}"/>
                </a:ext>
              </a:extLst>
            </p:cNvPr>
            <p:cNvSpPr/>
            <p:nvPr/>
          </p:nvSpPr>
          <p:spPr>
            <a:xfrm>
              <a:off x="3791743" y="5347083"/>
              <a:ext cx="5833187" cy="1152192"/>
            </a:xfrm>
            <a:custGeom>
              <a:avLst/>
              <a:gdLst>
                <a:gd name="connsiteX0" fmla="*/ 619854 w 5832648"/>
                <a:gd name="connsiteY0" fmla="*/ 172234 h 1152128"/>
                <a:gd name="connsiteX1" fmla="*/ 247759 w 5832648"/>
                <a:gd name="connsiteY1" fmla="*/ 418875 h 1152128"/>
                <a:gd name="connsiteX2" fmla="*/ 216024 w 5832648"/>
                <a:gd name="connsiteY2" fmla="*/ 576064 h 1152128"/>
                <a:gd name="connsiteX3" fmla="*/ 216024 w 5832648"/>
                <a:gd name="connsiteY3" fmla="*/ 576063 h 1152128"/>
                <a:gd name="connsiteX4" fmla="*/ 216024 w 5832648"/>
                <a:gd name="connsiteY4" fmla="*/ 576064 h 1152128"/>
                <a:gd name="connsiteX5" fmla="*/ 216024 w 5832648"/>
                <a:gd name="connsiteY5" fmla="*/ 576064 h 1152128"/>
                <a:gd name="connsiteX6" fmla="*/ 247759 w 5832648"/>
                <a:gd name="connsiteY6" fmla="*/ 733252 h 1152128"/>
                <a:gd name="connsiteX7" fmla="*/ 619854 w 5832648"/>
                <a:gd name="connsiteY7" fmla="*/ 979893 h 1152128"/>
                <a:gd name="connsiteX8" fmla="*/ 5212794 w 5832648"/>
                <a:gd name="connsiteY8" fmla="*/ 979894 h 1152128"/>
                <a:gd name="connsiteX9" fmla="*/ 5616624 w 5832648"/>
                <a:gd name="connsiteY9" fmla="*/ 576064 h 1152128"/>
                <a:gd name="connsiteX10" fmla="*/ 5616625 w 5832648"/>
                <a:gd name="connsiteY10" fmla="*/ 576064 h 1152128"/>
                <a:gd name="connsiteX11" fmla="*/ 5212795 w 5832648"/>
                <a:gd name="connsiteY11" fmla="*/ 172234 h 1152128"/>
                <a:gd name="connsiteX12" fmla="*/ 576064 w 5832648"/>
                <a:gd name="connsiteY12" fmla="*/ 0 h 1152128"/>
                <a:gd name="connsiteX13" fmla="*/ 5256584 w 5832648"/>
                <a:gd name="connsiteY13" fmla="*/ 0 h 1152128"/>
                <a:gd name="connsiteX14" fmla="*/ 5832648 w 5832648"/>
                <a:gd name="connsiteY14" fmla="*/ 576064 h 1152128"/>
                <a:gd name="connsiteX15" fmla="*/ 5256584 w 5832648"/>
                <a:gd name="connsiteY15" fmla="*/ 1152128 h 1152128"/>
                <a:gd name="connsiteX16" fmla="*/ 576064 w 5832648"/>
                <a:gd name="connsiteY16" fmla="*/ 1152128 h 1152128"/>
                <a:gd name="connsiteX17" fmla="*/ 0 w 5832648"/>
                <a:gd name="connsiteY17" fmla="*/ 576064 h 1152128"/>
                <a:gd name="connsiteX18" fmla="*/ 576064 w 5832648"/>
                <a:gd name="connsiteY18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32648" h="1152128">
                  <a:moveTo>
                    <a:pt x="619854" y="172234"/>
                  </a:moveTo>
                  <a:cubicBezTo>
                    <a:pt x="452583" y="172234"/>
                    <a:pt x="309064" y="273935"/>
                    <a:pt x="247759" y="418875"/>
                  </a:cubicBezTo>
                  <a:lnTo>
                    <a:pt x="216024" y="576064"/>
                  </a:lnTo>
                  <a:lnTo>
                    <a:pt x="216024" y="576063"/>
                  </a:lnTo>
                  <a:lnTo>
                    <a:pt x="216024" y="576064"/>
                  </a:lnTo>
                  <a:lnTo>
                    <a:pt x="216024" y="576064"/>
                  </a:lnTo>
                  <a:lnTo>
                    <a:pt x="247759" y="733252"/>
                  </a:lnTo>
                  <a:cubicBezTo>
                    <a:pt x="309064" y="878193"/>
                    <a:pt x="452583" y="979893"/>
                    <a:pt x="619854" y="979893"/>
                  </a:cubicBezTo>
                  <a:lnTo>
                    <a:pt x="5212794" y="979894"/>
                  </a:lnTo>
                  <a:cubicBezTo>
                    <a:pt x="5435823" y="979894"/>
                    <a:pt x="5616624" y="799093"/>
                    <a:pt x="5616624" y="576064"/>
                  </a:cubicBezTo>
                  <a:lnTo>
                    <a:pt x="5616625" y="576064"/>
                  </a:lnTo>
                  <a:cubicBezTo>
                    <a:pt x="5616625" y="353035"/>
                    <a:pt x="5435824" y="172234"/>
                    <a:pt x="5212795" y="172234"/>
                  </a:cubicBezTo>
                  <a:close/>
                  <a:moveTo>
                    <a:pt x="576064" y="0"/>
                  </a:moveTo>
                  <a:lnTo>
                    <a:pt x="5256584" y="0"/>
                  </a:lnTo>
                  <a:cubicBezTo>
                    <a:pt x="5574735" y="0"/>
                    <a:pt x="5832648" y="257913"/>
                    <a:pt x="5832648" y="576064"/>
                  </a:cubicBezTo>
                  <a:cubicBezTo>
                    <a:pt x="5832648" y="894215"/>
                    <a:pt x="5574735" y="1152128"/>
                    <a:pt x="5256584" y="1152128"/>
                  </a:cubicBezTo>
                  <a:lnTo>
                    <a:pt x="576064" y="1152128"/>
                  </a:lnTo>
                  <a:cubicBezTo>
                    <a:pt x="257913" y="1152128"/>
                    <a:pt x="0" y="894215"/>
                    <a:pt x="0" y="576064"/>
                  </a:cubicBezTo>
                  <a:cubicBezTo>
                    <a:pt x="0" y="257913"/>
                    <a:pt x="257913" y="0"/>
                    <a:pt x="57606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91" dirty="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32" name="圆角矩形 165">
              <a:extLst>
                <a:ext uri="{FF2B5EF4-FFF2-40B4-BE49-F238E27FC236}">
                  <a16:creationId xmlns:a16="http://schemas.microsoft.com/office/drawing/2014/main" id="{93CEFBC1-0490-42FB-9F78-6668275EF242}"/>
                </a:ext>
              </a:extLst>
            </p:cNvPr>
            <p:cNvSpPr/>
            <p:nvPr/>
          </p:nvSpPr>
          <p:spPr>
            <a:xfrm>
              <a:off x="4007769" y="5518706"/>
              <a:ext cx="5400600" cy="80765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dist"/>
              <a:r>
                <a:rPr lang="zh-CN" altLang="en-US" b="1" dirty="0">
                  <a:solidFill>
                    <a:srgbClr val="EB3F32"/>
                  </a:solidFill>
                  <a:latin typeface="Arial"/>
                  <a:ea typeface="微软雅黑"/>
                  <a:sym typeface="Arial"/>
                </a:rPr>
                <a:t>参与体验</a:t>
              </a:r>
            </a:p>
          </p:txBody>
        </p:sp>
        <p:sp>
          <p:nvSpPr>
            <p:cNvPr id="33" name="圆角矩形 167">
              <a:extLst>
                <a:ext uri="{FF2B5EF4-FFF2-40B4-BE49-F238E27FC236}">
                  <a16:creationId xmlns:a16="http://schemas.microsoft.com/office/drawing/2014/main" id="{0F14BDEF-C73B-401D-A9E0-3EA744F7D5F6}"/>
                </a:ext>
              </a:extLst>
            </p:cNvPr>
            <p:cNvSpPr/>
            <p:nvPr/>
          </p:nvSpPr>
          <p:spPr>
            <a:xfrm>
              <a:off x="3791744" y="5346472"/>
              <a:ext cx="5832649" cy="1152127"/>
            </a:xfrm>
            <a:prstGeom prst="roundRect">
              <a:avLst>
                <a:gd name="adj" fmla="val 50000"/>
              </a:avLst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91"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FCA0CD46-2899-41AB-B706-2EF08D5AD6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97" y="3054721"/>
            <a:ext cx="3310646" cy="3310646"/>
          </a:xfrm>
          <a:prstGeom prst="rect">
            <a:avLst/>
          </a:prstGeom>
        </p:spPr>
      </p:pic>
      <p:sp>
        <p:nvSpPr>
          <p:cNvPr id="34" name="TextBox 7">
            <a:extLst>
              <a:ext uri="{FF2B5EF4-FFF2-40B4-BE49-F238E27FC236}">
                <a16:creationId xmlns:a16="http://schemas.microsoft.com/office/drawing/2014/main" id="{BA7C5032-A3E9-4D0B-871F-E98841663308}"/>
              </a:ext>
            </a:extLst>
          </p:cNvPr>
          <p:cNvSpPr txBox="1"/>
          <p:nvPr/>
        </p:nvSpPr>
        <p:spPr>
          <a:xfrm>
            <a:off x="347598" y="2424577"/>
            <a:ext cx="4529524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 algn="ctr" defTabSz="914400"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手机扫描即可体验本次项目</a:t>
            </a:r>
            <a:endParaRPr lang="en-US" altLang="zh-CN" sz="2000" b="1" dirty="0">
              <a:solidFill>
                <a:srgbClr val="EB3F32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5" name="TextBox 7">
            <a:extLst>
              <a:ext uri="{FF2B5EF4-FFF2-40B4-BE49-F238E27FC236}">
                <a16:creationId xmlns:a16="http://schemas.microsoft.com/office/drawing/2014/main" id="{5D93C2F6-5253-4C43-9C54-E3E14DC3CF64}"/>
              </a:ext>
            </a:extLst>
          </p:cNvPr>
          <p:cNvSpPr txBox="1"/>
          <p:nvPr/>
        </p:nvSpPr>
        <p:spPr>
          <a:xfrm>
            <a:off x="6600464" y="2563168"/>
            <a:ext cx="5058135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en-US" altLang="zh-CN" sz="2000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Pc</a:t>
            </a:r>
            <a:r>
              <a:rPr lang="zh-CN" altLang="en-US" sz="2000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端浏览器输入下方</a:t>
            </a:r>
            <a:r>
              <a:rPr lang="en-US" altLang="zh-CN" sz="2000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URL</a:t>
            </a:r>
            <a:r>
              <a:rPr lang="zh-CN" altLang="en-US" sz="2000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即可体验本次项目</a:t>
            </a:r>
            <a:endParaRPr lang="en-US" altLang="zh-CN" sz="2000" b="1" dirty="0">
              <a:solidFill>
                <a:srgbClr val="EB3F32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6" name="TextBox 7">
            <a:extLst>
              <a:ext uri="{FF2B5EF4-FFF2-40B4-BE49-F238E27FC236}">
                <a16:creationId xmlns:a16="http://schemas.microsoft.com/office/drawing/2014/main" id="{5865CCE7-0D90-4955-940B-1CD72C4B1818}"/>
              </a:ext>
            </a:extLst>
          </p:cNvPr>
          <p:cNvSpPr txBox="1"/>
          <p:nvPr/>
        </p:nvSpPr>
        <p:spPr>
          <a:xfrm>
            <a:off x="6187440" y="3103806"/>
            <a:ext cx="5626608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 algn="ctr" defTabSz="914400">
              <a:spcBef>
                <a:spcPct val="20000"/>
              </a:spcBef>
              <a:defRPr/>
            </a:pPr>
            <a:r>
              <a:rPr lang="en-US" altLang="zh-CN" sz="2800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www.160go.cn/meishimeike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CE77BB5-D25D-49DC-AED8-C9B71E53DD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34" y="144323"/>
            <a:ext cx="1587302" cy="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99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switch dir="l"/>
      </p:transition>
    </mc:Choice>
    <mc:Fallback xmlns="">
      <p:transition spd="slow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6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5" grpId="0" animBg="1"/>
          <p:bldP spid="27" grpId="0" animBg="1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/>
                <a:ea typeface="微软雅黑"/>
                <a:cs typeface="+mn-ea"/>
                <a:sym typeface="Arial"/>
              </a:rPr>
              <a:t>s</a:t>
            </a:r>
            <a:endParaRPr lang="zh-CN" altLang="en-US" dirty="0">
              <a:latin typeface="Arial"/>
              <a:ea typeface="微软雅黑"/>
              <a:cs typeface="+mn-ea"/>
              <a:sym typeface="Arial"/>
            </a:endParaRPr>
          </a:p>
        </p:txBody>
      </p:sp>
      <p:grpSp>
        <p:nvGrpSpPr>
          <p:cNvPr id="12" name="组合 55">
            <a:extLst>
              <a:ext uri="{FF2B5EF4-FFF2-40B4-BE49-F238E27FC236}">
                <a16:creationId xmlns:a16="http://schemas.microsoft.com/office/drawing/2014/main" id="{DC38C3B5-340E-430C-8FD0-3E788C2BC263}"/>
              </a:ext>
            </a:extLst>
          </p:cNvPr>
          <p:cNvGrpSpPr/>
          <p:nvPr/>
        </p:nvGrpSpPr>
        <p:grpSpPr bwMode="auto">
          <a:xfrm>
            <a:off x="4213643" y="140669"/>
            <a:ext cx="3573065" cy="696471"/>
            <a:chOff x="3791743" y="5346472"/>
            <a:chExt cx="5833187" cy="1152803"/>
          </a:xfrm>
          <a:effectLst/>
        </p:grpSpPr>
        <p:sp>
          <p:nvSpPr>
            <p:cNvPr id="13" name="任意多边形 166">
              <a:extLst>
                <a:ext uri="{FF2B5EF4-FFF2-40B4-BE49-F238E27FC236}">
                  <a16:creationId xmlns:a16="http://schemas.microsoft.com/office/drawing/2014/main" id="{1C2F6A6E-BAB1-4D0F-9202-812D4A9D4C22}"/>
                </a:ext>
              </a:extLst>
            </p:cNvPr>
            <p:cNvSpPr/>
            <p:nvPr/>
          </p:nvSpPr>
          <p:spPr>
            <a:xfrm>
              <a:off x="3791743" y="5347083"/>
              <a:ext cx="5833187" cy="1152192"/>
            </a:xfrm>
            <a:custGeom>
              <a:avLst/>
              <a:gdLst>
                <a:gd name="connsiteX0" fmla="*/ 619854 w 5832648"/>
                <a:gd name="connsiteY0" fmla="*/ 172234 h 1152128"/>
                <a:gd name="connsiteX1" fmla="*/ 247759 w 5832648"/>
                <a:gd name="connsiteY1" fmla="*/ 418875 h 1152128"/>
                <a:gd name="connsiteX2" fmla="*/ 216024 w 5832648"/>
                <a:gd name="connsiteY2" fmla="*/ 576064 h 1152128"/>
                <a:gd name="connsiteX3" fmla="*/ 216024 w 5832648"/>
                <a:gd name="connsiteY3" fmla="*/ 576063 h 1152128"/>
                <a:gd name="connsiteX4" fmla="*/ 216024 w 5832648"/>
                <a:gd name="connsiteY4" fmla="*/ 576064 h 1152128"/>
                <a:gd name="connsiteX5" fmla="*/ 216024 w 5832648"/>
                <a:gd name="connsiteY5" fmla="*/ 576064 h 1152128"/>
                <a:gd name="connsiteX6" fmla="*/ 247759 w 5832648"/>
                <a:gd name="connsiteY6" fmla="*/ 733252 h 1152128"/>
                <a:gd name="connsiteX7" fmla="*/ 619854 w 5832648"/>
                <a:gd name="connsiteY7" fmla="*/ 979893 h 1152128"/>
                <a:gd name="connsiteX8" fmla="*/ 5212794 w 5832648"/>
                <a:gd name="connsiteY8" fmla="*/ 979894 h 1152128"/>
                <a:gd name="connsiteX9" fmla="*/ 5616624 w 5832648"/>
                <a:gd name="connsiteY9" fmla="*/ 576064 h 1152128"/>
                <a:gd name="connsiteX10" fmla="*/ 5616625 w 5832648"/>
                <a:gd name="connsiteY10" fmla="*/ 576064 h 1152128"/>
                <a:gd name="connsiteX11" fmla="*/ 5212795 w 5832648"/>
                <a:gd name="connsiteY11" fmla="*/ 172234 h 1152128"/>
                <a:gd name="connsiteX12" fmla="*/ 576064 w 5832648"/>
                <a:gd name="connsiteY12" fmla="*/ 0 h 1152128"/>
                <a:gd name="connsiteX13" fmla="*/ 5256584 w 5832648"/>
                <a:gd name="connsiteY13" fmla="*/ 0 h 1152128"/>
                <a:gd name="connsiteX14" fmla="*/ 5832648 w 5832648"/>
                <a:gd name="connsiteY14" fmla="*/ 576064 h 1152128"/>
                <a:gd name="connsiteX15" fmla="*/ 5256584 w 5832648"/>
                <a:gd name="connsiteY15" fmla="*/ 1152128 h 1152128"/>
                <a:gd name="connsiteX16" fmla="*/ 576064 w 5832648"/>
                <a:gd name="connsiteY16" fmla="*/ 1152128 h 1152128"/>
                <a:gd name="connsiteX17" fmla="*/ 0 w 5832648"/>
                <a:gd name="connsiteY17" fmla="*/ 576064 h 1152128"/>
                <a:gd name="connsiteX18" fmla="*/ 576064 w 5832648"/>
                <a:gd name="connsiteY18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32648" h="1152128">
                  <a:moveTo>
                    <a:pt x="619854" y="172234"/>
                  </a:moveTo>
                  <a:cubicBezTo>
                    <a:pt x="452583" y="172234"/>
                    <a:pt x="309064" y="273935"/>
                    <a:pt x="247759" y="418875"/>
                  </a:cubicBezTo>
                  <a:lnTo>
                    <a:pt x="216024" y="576064"/>
                  </a:lnTo>
                  <a:lnTo>
                    <a:pt x="216024" y="576063"/>
                  </a:lnTo>
                  <a:lnTo>
                    <a:pt x="216024" y="576064"/>
                  </a:lnTo>
                  <a:lnTo>
                    <a:pt x="216024" y="576064"/>
                  </a:lnTo>
                  <a:lnTo>
                    <a:pt x="247759" y="733252"/>
                  </a:lnTo>
                  <a:cubicBezTo>
                    <a:pt x="309064" y="878193"/>
                    <a:pt x="452583" y="979893"/>
                    <a:pt x="619854" y="979893"/>
                  </a:cubicBezTo>
                  <a:lnTo>
                    <a:pt x="5212794" y="979894"/>
                  </a:lnTo>
                  <a:cubicBezTo>
                    <a:pt x="5435823" y="979894"/>
                    <a:pt x="5616624" y="799093"/>
                    <a:pt x="5616624" y="576064"/>
                  </a:cubicBezTo>
                  <a:lnTo>
                    <a:pt x="5616625" y="576064"/>
                  </a:lnTo>
                  <a:cubicBezTo>
                    <a:pt x="5616625" y="353035"/>
                    <a:pt x="5435824" y="172234"/>
                    <a:pt x="5212795" y="172234"/>
                  </a:cubicBezTo>
                  <a:close/>
                  <a:moveTo>
                    <a:pt x="576064" y="0"/>
                  </a:moveTo>
                  <a:lnTo>
                    <a:pt x="5256584" y="0"/>
                  </a:lnTo>
                  <a:cubicBezTo>
                    <a:pt x="5574735" y="0"/>
                    <a:pt x="5832648" y="257913"/>
                    <a:pt x="5832648" y="576064"/>
                  </a:cubicBezTo>
                  <a:cubicBezTo>
                    <a:pt x="5832648" y="894215"/>
                    <a:pt x="5574735" y="1152128"/>
                    <a:pt x="5256584" y="1152128"/>
                  </a:cubicBezTo>
                  <a:lnTo>
                    <a:pt x="576064" y="1152128"/>
                  </a:lnTo>
                  <a:cubicBezTo>
                    <a:pt x="257913" y="1152128"/>
                    <a:pt x="0" y="894215"/>
                    <a:pt x="0" y="576064"/>
                  </a:cubicBezTo>
                  <a:cubicBezTo>
                    <a:pt x="0" y="257913"/>
                    <a:pt x="257913" y="0"/>
                    <a:pt x="57606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91" dirty="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14" name="圆角矩形 165">
              <a:extLst>
                <a:ext uri="{FF2B5EF4-FFF2-40B4-BE49-F238E27FC236}">
                  <a16:creationId xmlns:a16="http://schemas.microsoft.com/office/drawing/2014/main" id="{0C6A3EE5-52E1-47DF-B49A-3C04525D0717}"/>
                </a:ext>
              </a:extLst>
            </p:cNvPr>
            <p:cNvSpPr/>
            <p:nvPr/>
          </p:nvSpPr>
          <p:spPr>
            <a:xfrm>
              <a:off x="4007769" y="5518706"/>
              <a:ext cx="5400600" cy="80765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dist"/>
              <a:r>
                <a:rPr lang="zh-CN" altLang="en-US" b="1" dirty="0">
                  <a:solidFill>
                    <a:srgbClr val="EB3F32"/>
                  </a:solidFill>
                  <a:latin typeface="Arial"/>
                  <a:ea typeface="微软雅黑"/>
                  <a:sym typeface="Arial"/>
                </a:rPr>
                <a:t>项目亮点</a:t>
              </a:r>
              <a:r>
                <a:rPr lang="en-US" altLang="zh-CN" b="1" dirty="0">
                  <a:solidFill>
                    <a:srgbClr val="EB3F32"/>
                  </a:solidFill>
                  <a:latin typeface="Arial"/>
                  <a:ea typeface="微软雅黑"/>
                  <a:sym typeface="Arial"/>
                </a:rPr>
                <a:t>1</a:t>
              </a:r>
              <a:endParaRPr lang="zh-CN" altLang="en-US" b="1" dirty="0">
                <a:solidFill>
                  <a:srgbClr val="EB3F32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5" name="圆角矩形 167">
              <a:extLst>
                <a:ext uri="{FF2B5EF4-FFF2-40B4-BE49-F238E27FC236}">
                  <a16:creationId xmlns:a16="http://schemas.microsoft.com/office/drawing/2014/main" id="{3774BB7A-BAC9-45E0-8CEF-6EA241694A5C}"/>
                </a:ext>
              </a:extLst>
            </p:cNvPr>
            <p:cNvSpPr/>
            <p:nvPr/>
          </p:nvSpPr>
          <p:spPr>
            <a:xfrm>
              <a:off x="3791744" y="5346472"/>
              <a:ext cx="5832649" cy="1152127"/>
            </a:xfrm>
            <a:prstGeom prst="roundRect">
              <a:avLst>
                <a:gd name="adj" fmla="val 50000"/>
              </a:avLst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91"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sp>
        <p:nvSpPr>
          <p:cNvPr id="24" name="TextBox 7">
            <a:extLst>
              <a:ext uri="{FF2B5EF4-FFF2-40B4-BE49-F238E27FC236}">
                <a16:creationId xmlns:a16="http://schemas.microsoft.com/office/drawing/2014/main" id="{434D0AB5-6B7F-48E4-B588-5619623E656F}"/>
              </a:ext>
            </a:extLst>
          </p:cNvPr>
          <p:cNvSpPr txBox="1"/>
          <p:nvPr/>
        </p:nvSpPr>
        <p:spPr>
          <a:xfrm>
            <a:off x="7264833" y="334811"/>
            <a:ext cx="4529524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 algn="ctr" defTabSz="914400"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良好的整体兼容性</a:t>
            </a:r>
            <a:endParaRPr lang="en-US" altLang="zh-CN" sz="2000" b="1" dirty="0">
              <a:solidFill>
                <a:srgbClr val="EB3F32"/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A9AD247-D925-445F-8821-474D5B092557}"/>
              </a:ext>
            </a:extLst>
          </p:cNvPr>
          <p:cNvCxnSpPr/>
          <p:nvPr/>
        </p:nvCxnSpPr>
        <p:spPr>
          <a:xfrm>
            <a:off x="8460419" y="732676"/>
            <a:ext cx="2352583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6404D415-0DFD-4BBA-93B6-3650DD441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" y="3092794"/>
            <a:ext cx="12027408" cy="2367135"/>
          </a:xfrm>
          <a:prstGeom prst="rect">
            <a:avLst/>
          </a:prstGeom>
        </p:spPr>
      </p:pic>
      <p:sp>
        <p:nvSpPr>
          <p:cNvPr id="18" name="TextBox 7">
            <a:extLst>
              <a:ext uri="{FF2B5EF4-FFF2-40B4-BE49-F238E27FC236}">
                <a16:creationId xmlns:a16="http://schemas.microsoft.com/office/drawing/2014/main" id="{1B9168C7-ADCF-42B6-A866-6BA494FFBCFA}"/>
              </a:ext>
            </a:extLst>
          </p:cNvPr>
          <p:cNvSpPr txBox="1"/>
          <p:nvPr/>
        </p:nvSpPr>
        <p:spPr>
          <a:xfrm>
            <a:off x="3735249" y="1904531"/>
            <a:ext cx="4529524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测试通过浏览器</a:t>
            </a:r>
            <a:r>
              <a:rPr lang="en-US" altLang="zh-CN" sz="2000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:</a:t>
            </a:r>
          </a:p>
          <a:p>
            <a:pPr lvl="0" algn="ctr"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谷歌</a:t>
            </a:r>
            <a:r>
              <a:rPr lang="en-US" altLang="zh-CN" sz="2000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/</a:t>
            </a:r>
            <a:r>
              <a:rPr lang="zh-CN" altLang="en-US" sz="2000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火狐</a:t>
            </a:r>
            <a:r>
              <a:rPr lang="en-US" altLang="zh-CN" sz="2000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/UC/IE/Edge/360</a:t>
            </a:r>
            <a:r>
              <a:rPr lang="zh-CN" altLang="en-US" sz="2000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浏览器</a:t>
            </a:r>
            <a:endParaRPr lang="en-US" altLang="zh-CN" sz="2000" b="1" dirty="0">
              <a:solidFill>
                <a:srgbClr val="EB3F32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BD8F9246-4165-4B7F-93BE-2AA6CB470E2B}"/>
              </a:ext>
            </a:extLst>
          </p:cNvPr>
          <p:cNvSpPr txBox="1"/>
          <p:nvPr/>
        </p:nvSpPr>
        <p:spPr>
          <a:xfrm>
            <a:off x="3735249" y="1245439"/>
            <a:ext cx="4529524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 algn="ctr" defTabSz="914400"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测试通过分辨率</a:t>
            </a:r>
            <a:r>
              <a:rPr lang="en-US" altLang="zh-CN" sz="2000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:1300 - 1980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9E92E554-7754-410A-BCB1-B3B9B7278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34" y="144323"/>
            <a:ext cx="1587302" cy="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4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switch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Arial"/>
              <a:ea typeface="微软雅黑"/>
              <a:cs typeface="+mn-ea"/>
              <a:sym typeface="Arial"/>
            </a:endParaRPr>
          </a:p>
        </p:txBody>
      </p:sp>
      <p:grpSp>
        <p:nvGrpSpPr>
          <p:cNvPr id="12" name="组合 55">
            <a:extLst>
              <a:ext uri="{FF2B5EF4-FFF2-40B4-BE49-F238E27FC236}">
                <a16:creationId xmlns:a16="http://schemas.microsoft.com/office/drawing/2014/main" id="{DC38C3B5-340E-430C-8FD0-3E788C2BC263}"/>
              </a:ext>
            </a:extLst>
          </p:cNvPr>
          <p:cNvGrpSpPr/>
          <p:nvPr/>
        </p:nvGrpSpPr>
        <p:grpSpPr bwMode="auto">
          <a:xfrm>
            <a:off x="4213643" y="140669"/>
            <a:ext cx="3573065" cy="696471"/>
            <a:chOff x="3791743" y="5346472"/>
            <a:chExt cx="5833187" cy="1152803"/>
          </a:xfrm>
          <a:effectLst/>
        </p:grpSpPr>
        <p:sp>
          <p:nvSpPr>
            <p:cNvPr id="13" name="任意多边形 166">
              <a:extLst>
                <a:ext uri="{FF2B5EF4-FFF2-40B4-BE49-F238E27FC236}">
                  <a16:creationId xmlns:a16="http://schemas.microsoft.com/office/drawing/2014/main" id="{1C2F6A6E-BAB1-4D0F-9202-812D4A9D4C22}"/>
                </a:ext>
              </a:extLst>
            </p:cNvPr>
            <p:cNvSpPr/>
            <p:nvPr/>
          </p:nvSpPr>
          <p:spPr>
            <a:xfrm>
              <a:off x="3791743" y="5347083"/>
              <a:ext cx="5833187" cy="1152192"/>
            </a:xfrm>
            <a:custGeom>
              <a:avLst/>
              <a:gdLst>
                <a:gd name="connsiteX0" fmla="*/ 619854 w 5832648"/>
                <a:gd name="connsiteY0" fmla="*/ 172234 h 1152128"/>
                <a:gd name="connsiteX1" fmla="*/ 247759 w 5832648"/>
                <a:gd name="connsiteY1" fmla="*/ 418875 h 1152128"/>
                <a:gd name="connsiteX2" fmla="*/ 216024 w 5832648"/>
                <a:gd name="connsiteY2" fmla="*/ 576064 h 1152128"/>
                <a:gd name="connsiteX3" fmla="*/ 216024 w 5832648"/>
                <a:gd name="connsiteY3" fmla="*/ 576063 h 1152128"/>
                <a:gd name="connsiteX4" fmla="*/ 216024 w 5832648"/>
                <a:gd name="connsiteY4" fmla="*/ 576064 h 1152128"/>
                <a:gd name="connsiteX5" fmla="*/ 216024 w 5832648"/>
                <a:gd name="connsiteY5" fmla="*/ 576064 h 1152128"/>
                <a:gd name="connsiteX6" fmla="*/ 247759 w 5832648"/>
                <a:gd name="connsiteY6" fmla="*/ 733252 h 1152128"/>
                <a:gd name="connsiteX7" fmla="*/ 619854 w 5832648"/>
                <a:gd name="connsiteY7" fmla="*/ 979893 h 1152128"/>
                <a:gd name="connsiteX8" fmla="*/ 5212794 w 5832648"/>
                <a:gd name="connsiteY8" fmla="*/ 979894 h 1152128"/>
                <a:gd name="connsiteX9" fmla="*/ 5616624 w 5832648"/>
                <a:gd name="connsiteY9" fmla="*/ 576064 h 1152128"/>
                <a:gd name="connsiteX10" fmla="*/ 5616625 w 5832648"/>
                <a:gd name="connsiteY10" fmla="*/ 576064 h 1152128"/>
                <a:gd name="connsiteX11" fmla="*/ 5212795 w 5832648"/>
                <a:gd name="connsiteY11" fmla="*/ 172234 h 1152128"/>
                <a:gd name="connsiteX12" fmla="*/ 576064 w 5832648"/>
                <a:gd name="connsiteY12" fmla="*/ 0 h 1152128"/>
                <a:gd name="connsiteX13" fmla="*/ 5256584 w 5832648"/>
                <a:gd name="connsiteY13" fmla="*/ 0 h 1152128"/>
                <a:gd name="connsiteX14" fmla="*/ 5832648 w 5832648"/>
                <a:gd name="connsiteY14" fmla="*/ 576064 h 1152128"/>
                <a:gd name="connsiteX15" fmla="*/ 5256584 w 5832648"/>
                <a:gd name="connsiteY15" fmla="*/ 1152128 h 1152128"/>
                <a:gd name="connsiteX16" fmla="*/ 576064 w 5832648"/>
                <a:gd name="connsiteY16" fmla="*/ 1152128 h 1152128"/>
                <a:gd name="connsiteX17" fmla="*/ 0 w 5832648"/>
                <a:gd name="connsiteY17" fmla="*/ 576064 h 1152128"/>
                <a:gd name="connsiteX18" fmla="*/ 576064 w 5832648"/>
                <a:gd name="connsiteY18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32648" h="1152128">
                  <a:moveTo>
                    <a:pt x="619854" y="172234"/>
                  </a:moveTo>
                  <a:cubicBezTo>
                    <a:pt x="452583" y="172234"/>
                    <a:pt x="309064" y="273935"/>
                    <a:pt x="247759" y="418875"/>
                  </a:cubicBezTo>
                  <a:lnTo>
                    <a:pt x="216024" y="576064"/>
                  </a:lnTo>
                  <a:lnTo>
                    <a:pt x="216024" y="576063"/>
                  </a:lnTo>
                  <a:lnTo>
                    <a:pt x="216024" y="576064"/>
                  </a:lnTo>
                  <a:lnTo>
                    <a:pt x="216024" y="576064"/>
                  </a:lnTo>
                  <a:lnTo>
                    <a:pt x="247759" y="733252"/>
                  </a:lnTo>
                  <a:cubicBezTo>
                    <a:pt x="309064" y="878193"/>
                    <a:pt x="452583" y="979893"/>
                    <a:pt x="619854" y="979893"/>
                  </a:cubicBezTo>
                  <a:lnTo>
                    <a:pt x="5212794" y="979894"/>
                  </a:lnTo>
                  <a:cubicBezTo>
                    <a:pt x="5435823" y="979894"/>
                    <a:pt x="5616624" y="799093"/>
                    <a:pt x="5616624" y="576064"/>
                  </a:cubicBezTo>
                  <a:lnTo>
                    <a:pt x="5616625" y="576064"/>
                  </a:lnTo>
                  <a:cubicBezTo>
                    <a:pt x="5616625" y="353035"/>
                    <a:pt x="5435824" y="172234"/>
                    <a:pt x="5212795" y="172234"/>
                  </a:cubicBezTo>
                  <a:close/>
                  <a:moveTo>
                    <a:pt x="576064" y="0"/>
                  </a:moveTo>
                  <a:lnTo>
                    <a:pt x="5256584" y="0"/>
                  </a:lnTo>
                  <a:cubicBezTo>
                    <a:pt x="5574735" y="0"/>
                    <a:pt x="5832648" y="257913"/>
                    <a:pt x="5832648" y="576064"/>
                  </a:cubicBezTo>
                  <a:cubicBezTo>
                    <a:pt x="5832648" y="894215"/>
                    <a:pt x="5574735" y="1152128"/>
                    <a:pt x="5256584" y="1152128"/>
                  </a:cubicBezTo>
                  <a:lnTo>
                    <a:pt x="576064" y="1152128"/>
                  </a:lnTo>
                  <a:cubicBezTo>
                    <a:pt x="257913" y="1152128"/>
                    <a:pt x="0" y="894215"/>
                    <a:pt x="0" y="576064"/>
                  </a:cubicBezTo>
                  <a:cubicBezTo>
                    <a:pt x="0" y="257913"/>
                    <a:pt x="257913" y="0"/>
                    <a:pt x="57606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9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14" name="圆角矩形 165">
              <a:extLst>
                <a:ext uri="{FF2B5EF4-FFF2-40B4-BE49-F238E27FC236}">
                  <a16:creationId xmlns:a16="http://schemas.microsoft.com/office/drawing/2014/main" id="{0C6A3EE5-52E1-47DF-B49A-3C04525D0717}"/>
                </a:ext>
              </a:extLst>
            </p:cNvPr>
            <p:cNvSpPr/>
            <p:nvPr/>
          </p:nvSpPr>
          <p:spPr>
            <a:xfrm>
              <a:off x="4007769" y="5518706"/>
              <a:ext cx="5400600" cy="80765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B3F32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  <a:sym typeface="Arial"/>
                </a:rPr>
                <a:t>项目亮点</a:t>
              </a:r>
              <a:r>
                <a:rPr lang="en-US" altLang="zh-CN" b="1" dirty="0">
                  <a:solidFill>
                    <a:srgbClr val="EB3F32"/>
                  </a:solidFill>
                  <a:latin typeface="Arial"/>
                  <a:ea typeface="微软雅黑"/>
                  <a:sym typeface="Arial"/>
                </a:rPr>
                <a:t>2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endParaRPr>
            </a:p>
          </p:txBody>
        </p:sp>
        <p:sp>
          <p:nvSpPr>
            <p:cNvPr id="15" name="圆角矩形 167">
              <a:extLst>
                <a:ext uri="{FF2B5EF4-FFF2-40B4-BE49-F238E27FC236}">
                  <a16:creationId xmlns:a16="http://schemas.microsoft.com/office/drawing/2014/main" id="{3774BB7A-BAC9-45E0-8CEF-6EA241694A5C}"/>
                </a:ext>
              </a:extLst>
            </p:cNvPr>
            <p:cNvSpPr/>
            <p:nvPr/>
          </p:nvSpPr>
          <p:spPr>
            <a:xfrm>
              <a:off x="3791744" y="5346472"/>
              <a:ext cx="5832649" cy="1152127"/>
            </a:xfrm>
            <a:prstGeom prst="roundRect">
              <a:avLst>
                <a:gd name="adj" fmla="val 50000"/>
              </a:avLst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9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A9AD247-D925-445F-8821-474D5B092557}"/>
              </a:ext>
            </a:extLst>
          </p:cNvPr>
          <p:cNvCxnSpPr/>
          <p:nvPr/>
        </p:nvCxnSpPr>
        <p:spPr>
          <a:xfrm>
            <a:off x="8460419" y="732676"/>
            <a:ext cx="2352583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FA63E449-FCA0-412B-B31D-CB198A6DAA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13" y="1471876"/>
            <a:ext cx="2911876" cy="51766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B5CBC65-AC07-437C-AD77-6E351B0A76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279" y="1608008"/>
            <a:ext cx="2841770" cy="505203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175E8B5-0331-4BA3-84AF-6D70F03F2D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968" y="1608008"/>
            <a:ext cx="2841770" cy="5052036"/>
          </a:xfrm>
          <a:prstGeom prst="rect">
            <a:avLst/>
          </a:prstGeom>
        </p:spPr>
      </p:pic>
      <p:sp>
        <p:nvSpPr>
          <p:cNvPr id="25" name="TextBox 7">
            <a:extLst>
              <a:ext uri="{FF2B5EF4-FFF2-40B4-BE49-F238E27FC236}">
                <a16:creationId xmlns:a16="http://schemas.microsoft.com/office/drawing/2014/main" id="{9082997A-F570-482F-BA4D-9575F903A25E}"/>
              </a:ext>
            </a:extLst>
          </p:cNvPr>
          <p:cNvSpPr txBox="1"/>
          <p:nvPr/>
        </p:nvSpPr>
        <p:spPr>
          <a:xfrm>
            <a:off x="-316210" y="130281"/>
            <a:ext cx="4529524" cy="10464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测试通过设备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(</a:t>
            </a:r>
            <a:r>
              <a:rPr lang="zh-CN" altLang="en-US" sz="2000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动画</a:t>
            </a:r>
            <a:r>
              <a:rPr lang="en-US" altLang="zh-CN" sz="2000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/</a:t>
            </a:r>
            <a:r>
              <a:rPr lang="zh-CN" altLang="en-US" sz="2000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功能</a:t>
            </a:r>
            <a:r>
              <a:rPr lang="en-US" altLang="zh-CN" sz="2000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/</a:t>
            </a:r>
            <a:r>
              <a:rPr lang="zh-CN" altLang="en-US" sz="2000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兼容性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):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安卓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5-6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寸手机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EB3F32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Iphone5,iphone6,iphone6s</a:t>
            </a:r>
          </a:p>
        </p:txBody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A6C5D99B-317C-4376-81C2-D13930AD3556}"/>
              </a:ext>
            </a:extLst>
          </p:cNvPr>
          <p:cNvSpPr txBox="1"/>
          <p:nvPr/>
        </p:nvSpPr>
        <p:spPr>
          <a:xfrm>
            <a:off x="7654056" y="345725"/>
            <a:ext cx="4529524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适配了整站的手机端</a:t>
            </a:r>
            <a:r>
              <a:rPr lang="en-US" altLang="zh-CN" sz="2000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,</a:t>
            </a:r>
            <a:r>
              <a:rPr lang="zh-CN" altLang="en-US" sz="2000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整站</a:t>
            </a:r>
            <a:r>
              <a:rPr lang="en-US" altLang="zh-CN" sz="2000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!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EB3F32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687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switch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Arial"/>
              <a:ea typeface="微软雅黑"/>
              <a:cs typeface="+mn-ea"/>
              <a:sym typeface="Arial"/>
            </a:endParaRPr>
          </a:p>
        </p:txBody>
      </p:sp>
      <p:grpSp>
        <p:nvGrpSpPr>
          <p:cNvPr id="12" name="组合 55">
            <a:extLst>
              <a:ext uri="{FF2B5EF4-FFF2-40B4-BE49-F238E27FC236}">
                <a16:creationId xmlns:a16="http://schemas.microsoft.com/office/drawing/2014/main" id="{DC38C3B5-340E-430C-8FD0-3E788C2BC263}"/>
              </a:ext>
            </a:extLst>
          </p:cNvPr>
          <p:cNvGrpSpPr/>
          <p:nvPr/>
        </p:nvGrpSpPr>
        <p:grpSpPr bwMode="auto">
          <a:xfrm>
            <a:off x="4213643" y="140669"/>
            <a:ext cx="3573065" cy="696471"/>
            <a:chOff x="3791743" y="5346472"/>
            <a:chExt cx="5833187" cy="1152803"/>
          </a:xfrm>
          <a:effectLst/>
        </p:grpSpPr>
        <p:sp>
          <p:nvSpPr>
            <p:cNvPr id="13" name="任意多边形 166">
              <a:extLst>
                <a:ext uri="{FF2B5EF4-FFF2-40B4-BE49-F238E27FC236}">
                  <a16:creationId xmlns:a16="http://schemas.microsoft.com/office/drawing/2014/main" id="{1C2F6A6E-BAB1-4D0F-9202-812D4A9D4C22}"/>
                </a:ext>
              </a:extLst>
            </p:cNvPr>
            <p:cNvSpPr/>
            <p:nvPr/>
          </p:nvSpPr>
          <p:spPr>
            <a:xfrm>
              <a:off x="3791743" y="5347083"/>
              <a:ext cx="5833187" cy="1152192"/>
            </a:xfrm>
            <a:custGeom>
              <a:avLst/>
              <a:gdLst>
                <a:gd name="connsiteX0" fmla="*/ 619854 w 5832648"/>
                <a:gd name="connsiteY0" fmla="*/ 172234 h 1152128"/>
                <a:gd name="connsiteX1" fmla="*/ 247759 w 5832648"/>
                <a:gd name="connsiteY1" fmla="*/ 418875 h 1152128"/>
                <a:gd name="connsiteX2" fmla="*/ 216024 w 5832648"/>
                <a:gd name="connsiteY2" fmla="*/ 576064 h 1152128"/>
                <a:gd name="connsiteX3" fmla="*/ 216024 w 5832648"/>
                <a:gd name="connsiteY3" fmla="*/ 576063 h 1152128"/>
                <a:gd name="connsiteX4" fmla="*/ 216024 w 5832648"/>
                <a:gd name="connsiteY4" fmla="*/ 576064 h 1152128"/>
                <a:gd name="connsiteX5" fmla="*/ 216024 w 5832648"/>
                <a:gd name="connsiteY5" fmla="*/ 576064 h 1152128"/>
                <a:gd name="connsiteX6" fmla="*/ 247759 w 5832648"/>
                <a:gd name="connsiteY6" fmla="*/ 733252 h 1152128"/>
                <a:gd name="connsiteX7" fmla="*/ 619854 w 5832648"/>
                <a:gd name="connsiteY7" fmla="*/ 979893 h 1152128"/>
                <a:gd name="connsiteX8" fmla="*/ 5212794 w 5832648"/>
                <a:gd name="connsiteY8" fmla="*/ 979894 h 1152128"/>
                <a:gd name="connsiteX9" fmla="*/ 5616624 w 5832648"/>
                <a:gd name="connsiteY9" fmla="*/ 576064 h 1152128"/>
                <a:gd name="connsiteX10" fmla="*/ 5616625 w 5832648"/>
                <a:gd name="connsiteY10" fmla="*/ 576064 h 1152128"/>
                <a:gd name="connsiteX11" fmla="*/ 5212795 w 5832648"/>
                <a:gd name="connsiteY11" fmla="*/ 172234 h 1152128"/>
                <a:gd name="connsiteX12" fmla="*/ 576064 w 5832648"/>
                <a:gd name="connsiteY12" fmla="*/ 0 h 1152128"/>
                <a:gd name="connsiteX13" fmla="*/ 5256584 w 5832648"/>
                <a:gd name="connsiteY13" fmla="*/ 0 h 1152128"/>
                <a:gd name="connsiteX14" fmla="*/ 5832648 w 5832648"/>
                <a:gd name="connsiteY14" fmla="*/ 576064 h 1152128"/>
                <a:gd name="connsiteX15" fmla="*/ 5256584 w 5832648"/>
                <a:gd name="connsiteY15" fmla="*/ 1152128 h 1152128"/>
                <a:gd name="connsiteX16" fmla="*/ 576064 w 5832648"/>
                <a:gd name="connsiteY16" fmla="*/ 1152128 h 1152128"/>
                <a:gd name="connsiteX17" fmla="*/ 0 w 5832648"/>
                <a:gd name="connsiteY17" fmla="*/ 576064 h 1152128"/>
                <a:gd name="connsiteX18" fmla="*/ 576064 w 5832648"/>
                <a:gd name="connsiteY18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32648" h="1152128">
                  <a:moveTo>
                    <a:pt x="619854" y="172234"/>
                  </a:moveTo>
                  <a:cubicBezTo>
                    <a:pt x="452583" y="172234"/>
                    <a:pt x="309064" y="273935"/>
                    <a:pt x="247759" y="418875"/>
                  </a:cubicBezTo>
                  <a:lnTo>
                    <a:pt x="216024" y="576064"/>
                  </a:lnTo>
                  <a:lnTo>
                    <a:pt x="216024" y="576063"/>
                  </a:lnTo>
                  <a:lnTo>
                    <a:pt x="216024" y="576064"/>
                  </a:lnTo>
                  <a:lnTo>
                    <a:pt x="216024" y="576064"/>
                  </a:lnTo>
                  <a:lnTo>
                    <a:pt x="247759" y="733252"/>
                  </a:lnTo>
                  <a:cubicBezTo>
                    <a:pt x="309064" y="878193"/>
                    <a:pt x="452583" y="979893"/>
                    <a:pt x="619854" y="979893"/>
                  </a:cubicBezTo>
                  <a:lnTo>
                    <a:pt x="5212794" y="979894"/>
                  </a:lnTo>
                  <a:cubicBezTo>
                    <a:pt x="5435823" y="979894"/>
                    <a:pt x="5616624" y="799093"/>
                    <a:pt x="5616624" y="576064"/>
                  </a:cubicBezTo>
                  <a:lnTo>
                    <a:pt x="5616625" y="576064"/>
                  </a:lnTo>
                  <a:cubicBezTo>
                    <a:pt x="5616625" y="353035"/>
                    <a:pt x="5435824" y="172234"/>
                    <a:pt x="5212795" y="172234"/>
                  </a:cubicBezTo>
                  <a:close/>
                  <a:moveTo>
                    <a:pt x="576064" y="0"/>
                  </a:moveTo>
                  <a:lnTo>
                    <a:pt x="5256584" y="0"/>
                  </a:lnTo>
                  <a:cubicBezTo>
                    <a:pt x="5574735" y="0"/>
                    <a:pt x="5832648" y="257913"/>
                    <a:pt x="5832648" y="576064"/>
                  </a:cubicBezTo>
                  <a:cubicBezTo>
                    <a:pt x="5832648" y="894215"/>
                    <a:pt x="5574735" y="1152128"/>
                    <a:pt x="5256584" y="1152128"/>
                  </a:cubicBezTo>
                  <a:lnTo>
                    <a:pt x="576064" y="1152128"/>
                  </a:lnTo>
                  <a:cubicBezTo>
                    <a:pt x="257913" y="1152128"/>
                    <a:pt x="0" y="894215"/>
                    <a:pt x="0" y="576064"/>
                  </a:cubicBezTo>
                  <a:cubicBezTo>
                    <a:pt x="0" y="257913"/>
                    <a:pt x="257913" y="0"/>
                    <a:pt x="57606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9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14" name="圆角矩形 165">
              <a:extLst>
                <a:ext uri="{FF2B5EF4-FFF2-40B4-BE49-F238E27FC236}">
                  <a16:creationId xmlns:a16="http://schemas.microsoft.com/office/drawing/2014/main" id="{0C6A3EE5-52E1-47DF-B49A-3C04525D0717}"/>
                </a:ext>
              </a:extLst>
            </p:cNvPr>
            <p:cNvSpPr/>
            <p:nvPr/>
          </p:nvSpPr>
          <p:spPr>
            <a:xfrm>
              <a:off x="4007769" y="5518706"/>
              <a:ext cx="5400600" cy="80765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B3F32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  <a:sym typeface="Arial"/>
                </a:rPr>
                <a:t>项目亮点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B3F32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  <a:sym typeface="Arial"/>
                </a:rPr>
                <a:t>2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endParaRPr>
            </a:p>
          </p:txBody>
        </p:sp>
        <p:sp>
          <p:nvSpPr>
            <p:cNvPr id="15" name="圆角矩形 167">
              <a:extLst>
                <a:ext uri="{FF2B5EF4-FFF2-40B4-BE49-F238E27FC236}">
                  <a16:creationId xmlns:a16="http://schemas.microsoft.com/office/drawing/2014/main" id="{3774BB7A-BAC9-45E0-8CEF-6EA241694A5C}"/>
                </a:ext>
              </a:extLst>
            </p:cNvPr>
            <p:cNvSpPr/>
            <p:nvPr/>
          </p:nvSpPr>
          <p:spPr>
            <a:xfrm>
              <a:off x="3791744" y="5346472"/>
              <a:ext cx="5832649" cy="1152127"/>
            </a:xfrm>
            <a:prstGeom prst="roundRect">
              <a:avLst>
                <a:gd name="adj" fmla="val 50000"/>
              </a:avLst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9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sp>
        <p:nvSpPr>
          <p:cNvPr id="24" name="TextBox 7">
            <a:extLst>
              <a:ext uri="{FF2B5EF4-FFF2-40B4-BE49-F238E27FC236}">
                <a16:creationId xmlns:a16="http://schemas.microsoft.com/office/drawing/2014/main" id="{434D0AB5-6B7F-48E4-B588-5619623E656F}"/>
              </a:ext>
            </a:extLst>
          </p:cNvPr>
          <p:cNvSpPr txBox="1"/>
          <p:nvPr/>
        </p:nvSpPr>
        <p:spPr>
          <a:xfrm>
            <a:off x="7468870" y="334811"/>
            <a:ext cx="4529524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手机端整体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(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动画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/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功能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)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兼容性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EB3F32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A9AD247-D925-445F-8821-474D5B092557}"/>
              </a:ext>
            </a:extLst>
          </p:cNvPr>
          <p:cNvCxnSpPr/>
          <p:nvPr/>
        </p:nvCxnSpPr>
        <p:spPr>
          <a:xfrm>
            <a:off x="8460419" y="732676"/>
            <a:ext cx="2352583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58F7E944-C824-48E6-9DEB-C9A85CE445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42" y="1509490"/>
            <a:ext cx="2849303" cy="506542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CF806FA-9962-4FC5-8588-2931F52B99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610" y="1509490"/>
            <a:ext cx="2743260" cy="487690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9F7947E-AE95-4AD7-9034-A3322EDB51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535" y="1509490"/>
            <a:ext cx="2846822" cy="506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4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switch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reeform 10">
            <a:extLst>
              <a:ext uri="{FF2B5EF4-FFF2-40B4-BE49-F238E27FC236}">
                <a16:creationId xmlns:a16="http://schemas.microsoft.com/office/drawing/2014/main" id="{2B267AA2-C00B-436C-BCA3-AFDDFBA7BE43}"/>
              </a:ext>
            </a:extLst>
          </p:cNvPr>
          <p:cNvSpPr/>
          <p:nvPr/>
        </p:nvSpPr>
        <p:spPr>
          <a:xfrm>
            <a:off x="3065985" y="2523874"/>
            <a:ext cx="2781443" cy="2781443"/>
          </a:xfrm>
          <a:custGeom>
            <a:avLst/>
            <a:gdLst>
              <a:gd name="connsiteX0" fmla="*/ 2115406 w 2980266"/>
              <a:gd name="connsiteY0" fmla="*/ 475169 h 2980266"/>
              <a:gd name="connsiteX1" fmla="*/ 2347223 w 2980266"/>
              <a:gd name="connsiteY1" fmla="*/ 280641 h 2980266"/>
              <a:gd name="connsiteX2" fmla="*/ 2532418 w 2980266"/>
              <a:gd name="connsiteY2" fmla="*/ 436038 h 2980266"/>
              <a:gd name="connsiteX3" fmla="*/ 2381100 w 2980266"/>
              <a:gd name="connsiteY3" fmla="*/ 698113 h 2980266"/>
              <a:gd name="connsiteX4" fmla="*/ 2621526 w 2980266"/>
              <a:gd name="connsiteY4" fmla="*/ 1114543 h 2980266"/>
              <a:gd name="connsiteX5" fmla="*/ 2924149 w 2980266"/>
              <a:gd name="connsiteY5" fmla="*/ 1114535 h 2980266"/>
              <a:gd name="connsiteX6" fmla="*/ 2966129 w 2980266"/>
              <a:gd name="connsiteY6" fmla="*/ 1352617 h 2980266"/>
              <a:gd name="connsiteX7" fmla="*/ 2681754 w 2980266"/>
              <a:gd name="connsiteY7" fmla="*/ 1456113 h 2980266"/>
              <a:gd name="connsiteX8" fmla="*/ 2598255 w 2980266"/>
              <a:gd name="connsiteY8" fmla="*/ 1929659 h 2980266"/>
              <a:gd name="connsiteX9" fmla="*/ 2830082 w 2980266"/>
              <a:gd name="connsiteY9" fmla="*/ 2124176 h 2980266"/>
              <a:gd name="connsiteX10" fmla="*/ 2709205 w 2980266"/>
              <a:gd name="connsiteY10" fmla="*/ 2333542 h 2980266"/>
              <a:gd name="connsiteX11" fmla="*/ 2424835 w 2980266"/>
              <a:gd name="connsiteY11" fmla="*/ 2230031 h 2980266"/>
              <a:gd name="connsiteX12" fmla="*/ 2056481 w 2980266"/>
              <a:gd name="connsiteY12" fmla="*/ 2539116 h 2980266"/>
              <a:gd name="connsiteX13" fmla="*/ 2109039 w 2980266"/>
              <a:gd name="connsiteY13" fmla="*/ 2837141 h 2980266"/>
              <a:gd name="connsiteX14" fmla="*/ 1881863 w 2980266"/>
              <a:gd name="connsiteY14" fmla="*/ 2919826 h 2980266"/>
              <a:gd name="connsiteX15" fmla="*/ 1730559 w 2980266"/>
              <a:gd name="connsiteY15" fmla="*/ 2657743 h 2980266"/>
              <a:gd name="connsiteX16" fmla="*/ 1249707 w 2980266"/>
              <a:gd name="connsiteY16" fmla="*/ 2657743 h 2980266"/>
              <a:gd name="connsiteX17" fmla="*/ 1098403 w 2980266"/>
              <a:gd name="connsiteY17" fmla="*/ 2919826 h 2980266"/>
              <a:gd name="connsiteX18" fmla="*/ 871227 w 2980266"/>
              <a:gd name="connsiteY18" fmla="*/ 2837141 h 2980266"/>
              <a:gd name="connsiteX19" fmla="*/ 923785 w 2980266"/>
              <a:gd name="connsiteY19" fmla="*/ 2539117 h 2980266"/>
              <a:gd name="connsiteX20" fmla="*/ 555431 w 2980266"/>
              <a:gd name="connsiteY20" fmla="*/ 2230032 h 2980266"/>
              <a:gd name="connsiteX21" fmla="*/ 271061 w 2980266"/>
              <a:gd name="connsiteY21" fmla="*/ 2333542 h 2980266"/>
              <a:gd name="connsiteX22" fmla="*/ 150184 w 2980266"/>
              <a:gd name="connsiteY22" fmla="*/ 2124176 h 2980266"/>
              <a:gd name="connsiteX23" fmla="*/ 382011 w 2980266"/>
              <a:gd name="connsiteY23" fmla="*/ 1929660 h 2980266"/>
              <a:gd name="connsiteX24" fmla="*/ 298512 w 2980266"/>
              <a:gd name="connsiteY24" fmla="*/ 1456114 h 2980266"/>
              <a:gd name="connsiteX25" fmla="*/ 14137 w 2980266"/>
              <a:gd name="connsiteY25" fmla="*/ 1352617 h 2980266"/>
              <a:gd name="connsiteX26" fmla="*/ 56117 w 2980266"/>
              <a:gd name="connsiteY26" fmla="*/ 1114535 h 2980266"/>
              <a:gd name="connsiteX27" fmla="*/ 358740 w 2980266"/>
              <a:gd name="connsiteY27" fmla="*/ 1114543 h 2980266"/>
              <a:gd name="connsiteX28" fmla="*/ 599166 w 2980266"/>
              <a:gd name="connsiteY28" fmla="*/ 698113 h 2980266"/>
              <a:gd name="connsiteX29" fmla="*/ 447848 w 2980266"/>
              <a:gd name="connsiteY29" fmla="*/ 436038 h 2980266"/>
              <a:gd name="connsiteX30" fmla="*/ 633043 w 2980266"/>
              <a:gd name="connsiteY30" fmla="*/ 280641 h 2980266"/>
              <a:gd name="connsiteX31" fmla="*/ 864860 w 2980266"/>
              <a:gd name="connsiteY31" fmla="*/ 475169 h 2980266"/>
              <a:gd name="connsiteX32" fmla="*/ 1316713 w 2980266"/>
              <a:gd name="connsiteY32" fmla="*/ 310708 h 2980266"/>
              <a:gd name="connsiteX33" fmla="*/ 1369255 w 2980266"/>
              <a:gd name="connsiteY33" fmla="*/ 12681 h 2980266"/>
              <a:gd name="connsiteX34" fmla="*/ 1611011 w 2980266"/>
              <a:gd name="connsiteY34" fmla="*/ 12681 h 2980266"/>
              <a:gd name="connsiteX35" fmla="*/ 1663553 w 2980266"/>
              <a:gd name="connsiteY35" fmla="*/ 310708 h 2980266"/>
              <a:gd name="connsiteX36" fmla="*/ 2115406 w 2980266"/>
              <a:gd name="connsiteY36" fmla="*/ 475169 h 298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980266" h="2980266">
                <a:moveTo>
                  <a:pt x="2115406" y="475169"/>
                </a:moveTo>
                <a:lnTo>
                  <a:pt x="2347223" y="280641"/>
                </a:lnTo>
                <a:lnTo>
                  <a:pt x="2532418" y="436038"/>
                </a:lnTo>
                <a:lnTo>
                  <a:pt x="2381100" y="698113"/>
                </a:lnTo>
                <a:cubicBezTo>
                  <a:pt x="2488696" y="819151"/>
                  <a:pt x="2570502" y="960843"/>
                  <a:pt x="2621526" y="1114543"/>
                </a:cubicBezTo>
                <a:lnTo>
                  <a:pt x="2924149" y="1114535"/>
                </a:lnTo>
                <a:lnTo>
                  <a:pt x="2966129" y="1352617"/>
                </a:lnTo>
                <a:lnTo>
                  <a:pt x="2681754" y="1456113"/>
                </a:lnTo>
                <a:cubicBezTo>
                  <a:pt x="2686376" y="1617995"/>
                  <a:pt x="2657965" y="1779121"/>
                  <a:pt x="2598255" y="1929659"/>
                </a:cubicBezTo>
                <a:lnTo>
                  <a:pt x="2830082" y="2124176"/>
                </a:lnTo>
                <a:lnTo>
                  <a:pt x="2709205" y="2333542"/>
                </a:lnTo>
                <a:lnTo>
                  <a:pt x="2424835" y="2230031"/>
                </a:lnTo>
                <a:cubicBezTo>
                  <a:pt x="2324320" y="2357010"/>
                  <a:pt x="2198986" y="2462178"/>
                  <a:pt x="2056481" y="2539116"/>
                </a:cubicBezTo>
                <a:lnTo>
                  <a:pt x="2109039" y="2837141"/>
                </a:lnTo>
                <a:lnTo>
                  <a:pt x="1881863" y="2919826"/>
                </a:lnTo>
                <a:lnTo>
                  <a:pt x="1730559" y="2657743"/>
                </a:lnTo>
                <a:cubicBezTo>
                  <a:pt x="1571939" y="2690405"/>
                  <a:pt x="1408327" y="2690405"/>
                  <a:pt x="1249707" y="2657743"/>
                </a:cubicBezTo>
                <a:lnTo>
                  <a:pt x="1098403" y="2919826"/>
                </a:lnTo>
                <a:lnTo>
                  <a:pt x="871227" y="2837141"/>
                </a:lnTo>
                <a:lnTo>
                  <a:pt x="923785" y="2539117"/>
                </a:lnTo>
                <a:cubicBezTo>
                  <a:pt x="781280" y="2462179"/>
                  <a:pt x="655947" y="2357011"/>
                  <a:pt x="555431" y="2230032"/>
                </a:cubicBezTo>
                <a:lnTo>
                  <a:pt x="271061" y="2333542"/>
                </a:lnTo>
                <a:lnTo>
                  <a:pt x="150184" y="2124176"/>
                </a:lnTo>
                <a:lnTo>
                  <a:pt x="382011" y="1929660"/>
                </a:lnTo>
                <a:cubicBezTo>
                  <a:pt x="322301" y="1779122"/>
                  <a:pt x="293890" y="1617995"/>
                  <a:pt x="298512" y="1456114"/>
                </a:cubicBezTo>
                <a:lnTo>
                  <a:pt x="14137" y="1352617"/>
                </a:lnTo>
                <a:lnTo>
                  <a:pt x="56117" y="1114535"/>
                </a:lnTo>
                <a:lnTo>
                  <a:pt x="358740" y="1114543"/>
                </a:lnTo>
                <a:cubicBezTo>
                  <a:pt x="409764" y="960843"/>
                  <a:pt x="491570" y="819151"/>
                  <a:pt x="599166" y="698113"/>
                </a:cubicBezTo>
                <a:lnTo>
                  <a:pt x="447848" y="436038"/>
                </a:lnTo>
                <a:lnTo>
                  <a:pt x="633043" y="280641"/>
                </a:lnTo>
                <a:lnTo>
                  <a:pt x="864860" y="475169"/>
                </a:lnTo>
                <a:cubicBezTo>
                  <a:pt x="1002743" y="390226"/>
                  <a:pt x="1156488" y="334267"/>
                  <a:pt x="1316713" y="310708"/>
                </a:cubicBezTo>
                <a:lnTo>
                  <a:pt x="1369255" y="12681"/>
                </a:lnTo>
                <a:lnTo>
                  <a:pt x="1611011" y="12681"/>
                </a:lnTo>
                <a:lnTo>
                  <a:pt x="1663553" y="310708"/>
                </a:lnTo>
                <a:cubicBezTo>
                  <a:pt x="1823778" y="334267"/>
                  <a:pt x="1977523" y="390226"/>
                  <a:pt x="2115406" y="475169"/>
                </a:cubicBezTo>
                <a:close/>
              </a:path>
            </a:pathLst>
          </a:custGeom>
          <a:solidFill>
            <a:srgbClr val="EB3F32"/>
          </a:solidFill>
          <a:ln w="28575" cap="flat">
            <a:solidFill>
              <a:schemeClr val="bg1"/>
            </a:solidFill>
            <a:prstDash val="solid"/>
            <a:miter lim="800000"/>
            <a:headEnd/>
            <a:tailEnd/>
          </a:ln>
          <a:effectLst>
            <a:outerShdw blurRad="1016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prstClr val="black"/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77" name="Freeform 11">
            <a:extLst>
              <a:ext uri="{FF2B5EF4-FFF2-40B4-BE49-F238E27FC236}">
                <a16:creationId xmlns:a16="http://schemas.microsoft.com/office/drawing/2014/main" id="{48C41EE9-CF8E-4C02-B4E9-9AD4FC90E776}"/>
              </a:ext>
            </a:extLst>
          </p:cNvPr>
          <p:cNvSpPr/>
          <p:nvPr/>
        </p:nvSpPr>
        <p:spPr>
          <a:xfrm>
            <a:off x="1448897" y="1552683"/>
            <a:ext cx="2022867" cy="2022867"/>
          </a:xfrm>
          <a:custGeom>
            <a:avLst/>
            <a:gdLst>
              <a:gd name="connsiteX0" fmla="*/ 1621800 w 2167466"/>
              <a:gd name="connsiteY0" fmla="*/ 548964 h 2167466"/>
              <a:gd name="connsiteX1" fmla="*/ 1941574 w 2167466"/>
              <a:gd name="connsiteY1" fmla="*/ 452590 h 2167466"/>
              <a:gd name="connsiteX2" fmla="*/ 2059240 w 2167466"/>
              <a:gd name="connsiteY2" fmla="*/ 656392 h 2167466"/>
              <a:gd name="connsiteX3" fmla="*/ 1815890 w 2167466"/>
              <a:gd name="connsiteY3" fmla="*/ 885138 h 2167466"/>
              <a:gd name="connsiteX4" fmla="*/ 1815890 w 2167466"/>
              <a:gd name="connsiteY4" fmla="*/ 1282328 h 2167466"/>
              <a:gd name="connsiteX5" fmla="*/ 2059240 w 2167466"/>
              <a:gd name="connsiteY5" fmla="*/ 1511074 h 2167466"/>
              <a:gd name="connsiteX6" fmla="*/ 1941574 w 2167466"/>
              <a:gd name="connsiteY6" fmla="*/ 1714876 h 2167466"/>
              <a:gd name="connsiteX7" fmla="*/ 1621800 w 2167466"/>
              <a:gd name="connsiteY7" fmla="*/ 1618502 h 2167466"/>
              <a:gd name="connsiteX8" fmla="*/ 1277823 w 2167466"/>
              <a:gd name="connsiteY8" fmla="*/ 1817097 h 2167466"/>
              <a:gd name="connsiteX9" fmla="*/ 1201398 w 2167466"/>
              <a:gd name="connsiteY9" fmla="*/ 2142217 h 2167466"/>
              <a:gd name="connsiteX10" fmla="*/ 966068 w 2167466"/>
              <a:gd name="connsiteY10" fmla="*/ 2142217 h 2167466"/>
              <a:gd name="connsiteX11" fmla="*/ 889643 w 2167466"/>
              <a:gd name="connsiteY11" fmla="*/ 1817097 h 2167466"/>
              <a:gd name="connsiteX12" fmla="*/ 545666 w 2167466"/>
              <a:gd name="connsiteY12" fmla="*/ 1618502 h 2167466"/>
              <a:gd name="connsiteX13" fmla="*/ 225892 w 2167466"/>
              <a:gd name="connsiteY13" fmla="*/ 1714876 h 2167466"/>
              <a:gd name="connsiteX14" fmla="*/ 108226 w 2167466"/>
              <a:gd name="connsiteY14" fmla="*/ 1511074 h 2167466"/>
              <a:gd name="connsiteX15" fmla="*/ 351576 w 2167466"/>
              <a:gd name="connsiteY15" fmla="*/ 1282328 h 2167466"/>
              <a:gd name="connsiteX16" fmla="*/ 351576 w 2167466"/>
              <a:gd name="connsiteY16" fmla="*/ 885138 h 2167466"/>
              <a:gd name="connsiteX17" fmla="*/ 108226 w 2167466"/>
              <a:gd name="connsiteY17" fmla="*/ 656392 h 2167466"/>
              <a:gd name="connsiteX18" fmla="*/ 225892 w 2167466"/>
              <a:gd name="connsiteY18" fmla="*/ 452590 h 2167466"/>
              <a:gd name="connsiteX19" fmla="*/ 545666 w 2167466"/>
              <a:gd name="connsiteY19" fmla="*/ 548964 h 2167466"/>
              <a:gd name="connsiteX20" fmla="*/ 889643 w 2167466"/>
              <a:gd name="connsiteY20" fmla="*/ 350369 h 2167466"/>
              <a:gd name="connsiteX21" fmla="*/ 966068 w 2167466"/>
              <a:gd name="connsiteY21" fmla="*/ 25249 h 2167466"/>
              <a:gd name="connsiteX22" fmla="*/ 1201398 w 2167466"/>
              <a:gd name="connsiteY22" fmla="*/ 25249 h 2167466"/>
              <a:gd name="connsiteX23" fmla="*/ 1277823 w 2167466"/>
              <a:gd name="connsiteY23" fmla="*/ 350369 h 2167466"/>
              <a:gd name="connsiteX24" fmla="*/ 1621800 w 2167466"/>
              <a:gd name="connsiteY24" fmla="*/ 548964 h 216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7466" h="2167466">
                <a:moveTo>
                  <a:pt x="1621800" y="548964"/>
                </a:moveTo>
                <a:lnTo>
                  <a:pt x="1941574" y="452590"/>
                </a:lnTo>
                <a:lnTo>
                  <a:pt x="2059240" y="656392"/>
                </a:lnTo>
                <a:lnTo>
                  <a:pt x="1815890" y="885138"/>
                </a:lnTo>
                <a:cubicBezTo>
                  <a:pt x="1851165" y="1015185"/>
                  <a:pt x="1851165" y="1152281"/>
                  <a:pt x="1815890" y="1282328"/>
                </a:cubicBezTo>
                <a:lnTo>
                  <a:pt x="2059240" y="1511074"/>
                </a:lnTo>
                <a:lnTo>
                  <a:pt x="1941574" y="1714876"/>
                </a:lnTo>
                <a:lnTo>
                  <a:pt x="1621800" y="1618502"/>
                </a:lnTo>
                <a:cubicBezTo>
                  <a:pt x="1526813" y="1714075"/>
                  <a:pt x="1408085" y="1782623"/>
                  <a:pt x="1277823" y="1817097"/>
                </a:cubicBezTo>
                <a:lnTo>
                  <a:pt x="1201398" y="2142217"/>
                </a:lnTo>
                <a:lnTo>
                  <a:pt x="966068" y="2142217"/>
                </a:lnTo>
                <a:lnTo>
                  <a:pt x="889643" y="1817097"/>
                </a:lnTo>
                <a:cubicBezTo>
                  <a:pt x="759381" y="1782622"/>
                  <a:pt x="640653" y="1714074"/>
                  <a:pt x="545666" y="1618502"/>
                </a:cubicBezTo>
                <a:lnTo>
                  <a:pt x="225892" y="1714876"/>
                </a:lnTo>
                <a:lnTo>
                  <a:pt x="108226" y="1511074"/>
                </a:lnTo>
                <a:lnTo>
                  <a:pt x="351576" y="1282328"/>
                </a:lnTo>
                <a:cubicBezTo>
                  <a:pt x="316301" y="1152281"/>
                  <a:pt x="316301" y="1015185"/>
                  <a:pt x="351576" y="885138"/>
                </a:cubicBezTo>
                <a:lnTo>
                  <a:pt x="108226" y="656392"/>
                </a:lnTo>
                <a:lnTo>
                  <a:pt x="225892" y="452590"/>
                </a:lnTo>
                <a:lnTo>
                  <a:pt x="545666" y="548964"/>
                </a:lnTo>
                <a:cubicBezTo>
                  <a:pt x="640653" y="453391"/>
                  <a:pt x="759381" y="384843"/>
                  <a:pt x="889643" y="350369"/>
                </a:cubicBezTo>
                <a:lnTo>
                  <a:pt x="966068" y="25249"/>
                </a:lnTo>
                <a:lnTo>
                  <a:pt x="1201398" y="25249"/>
                </a:lnTo>
                <a:lnTo>
                  <a:pt x="1277823" y="350369"/>
                </a:lnTo>
                <a:cubicBezTo>
                  <a:pt x="1408085" y="384844"/>
                  <a:pt x="1526813" y="453392"/>
                  <a:pt x="1621800" y="548964"/>
                </a:cubicBezTo>
                <a:close/>
              </a:path>
            </a:pathLst>
          </a:custGeom>
          <a:solidFill>
            <a:srgbClr val="FFC000"/>
          </a:solidFill>
          <a:ln w="28575" cap="flat">
            <a:solidFill>
              <a:schemeClr val="bg1"/>
            </a:solidFill>
            <a:prstDash val="solid"/>
            <a:miter lim="800000"/>
            <a:headEnd/>
            <a:tailEnd/>
          </a:ln>
          <a:effectLst>
            <a:outerShdw blurRad="1016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prstClr val="black"/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79" name="Freeform 12">
            <a:extLst>
              <a:ext uri="{FF2B5EF4-FFF2-40B4-BE49-F238E27FC236}">
                <a16:creationId xmlns:a16="http://schemas.microsoft.com/office/drawing/2014/main" id="{FE15481F-4D30-4E34-8FB4-2DC6364C4AB7}"/>
              </a:ext>
            </a:extLst>
          </p:cNvPr>
          <p:cNvSpPr/>
          <p:nvPr/>
        </p:nvSpPr>
        <p:spPr>
          <a:xfrm>
            <a:off x="2657528" y="4674330"/>
            <a:ext cx="1261973" cy="1261973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0070C0"/>
          </a:solidFill>
          <a:ln w="28575" cap="flat">
            <a:solidFill>
              <a:schemeClr val="bg1"/>
            </a:solidFill>
            <a:prstDash val="solid"/>
            <a:miter lim="800000"/>
            <a:headEnd/>
            <a:tailEnd/>
          </a:ln>
          <a:effectLst>
            <a:outerShdw blurRad="1016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prstClr val="black"/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84" name="TextBox 55">
            <a:extLst>
              <a:ext uri="{FF2B5EF4-FFF2-40B4-BE49-F238E27FC236}">
                <a16:creationId xmlns:a16="http://schemas.microsoft.com/office/drawing/2014/main" id="{9C9AB451-FA7F-4A3D-ABF4-ED4C570CE288}"/>
              </a:ext>
            </a:extLst>
          </p:cNvPr>
          <p:cNvSpPr txBox="1"/>
          <p:nvPr/>
        </p:nvSpPr>
        <p:spPr>
          <a:xfrm>
            <a:off x="3772595" y="3601828"/>
            <a:ext cx="1494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微软雅黑"/>
                <a:sym typeface="Arial"/>
              </a:rPr>
              <a:t>网络交易平台</a:t>
            </a:r>
            <a:endParaRPr lang="zh-CN" altLang="en-US" sz="24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微软雅黑"/>
              <a:sym typeface="Arial"/>
            </a:endParaRPr>
          </a:p>
        </p:txBody>
      </p:sp>
      <p:sp>
        <p:nvSpPr>
          <p:cNvPr id="90" name="TextBox 61">
            <a:extLst>
              <a:ext uri="{FF2B5EF4-FFF2-40B4-BE49-F238E27FC236}">
                <a16:creationId xmlns:a16="http://schemas.microsoft.com/office/drawing/2014/main" id="{A508609D-25EC-4143-AA4F-783BA968D094}"/>
              </a:ext>
            </a:extLst>
          </p:cNvPr>
          <p:cNvSpPr txBox="1"/>
          <p:nvPr/>
        </p:nvSpPr>
        <p:spPr>
          <a:xfrm>
            <a:off x="6072434" y="1463261"/>
            <a:ext cx="4974527" cy="3372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800"/>
              </a:spcBef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年轻人追求时尚，快捷，因此外卖行业拥有广阔的消费群体；团购的兴起，也促进了人们的消费欲望，人们继续一个外卖平台，来满足他们的欲望。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O2o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模式的日渐完善，使得以前的进店消费模式发展为送餐就餐模式，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o2o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将线下商务的机会与互联网结合在了一起，让互联网成为线下交易的前台。这样线下服务就可以用线上来揽客</a:t>
            </a:r>
            <a:endParaRPr lang="zh-CN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CB905F-0F19-4D47-ABA3-3E81B79ADD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9099" y="4232518"/>
            <a:ext cx="5181162" cy="3310646"/>
          </a:xfrm>
          <a:prstGeom prst="rect">
            <a:avLst/>
          </a:prstGeom>
        </p:spPr>
      </p:pic>
      <p:pic>
        <p:nvPicPr>
          <p:cNvPr id="95" name="图片 94">
            <a:extLst>
              <a:ext uri="{FF2B5EF4-FFF2-40B4-BE49-F238E27FC236}">
                <a16:creationId xmlns:a16="http://schemas.microsoft.com/office/drawing/2014/main" id="{F862F246-B754-4542-9CF6-C9F98FAA4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82609" y="-886069"/>
            <a:ext cx="5181162" cy="3310646"/>
          </a:xfrm>
          <a:prstGeom prst="rect">
            <a:avLst/>
          </a:prstGeom>
        </p:spPr>
      </p:pic>
      <p:grpSp>
        <p:nvGrpSpPr>
          <p:cNvPr id="21" name="组合 55">
            <a:extLst>
              <a:ext uri="{FF2B5EF4-FFF2-40B4-BE49-F238E27FC236}">
                <a16:creationId xmlns:a16="http://schemas.microsoft.com/office/drawing/2014/main" id="{9A75791D-66DA-4F9B-ADD1-3552593E05D4}"/>
              </a:ext>
            </a:extLst>
          </p:cNvPr>
          <p:cNvGrpSpPr/>
          <p:nvPr/>
        </p:nvGrpSpPr>
        <p:grpSpPr bwMode="auto">
          <a:xfrm>
            <a:off x="4193818" y="177245"/>
            <a:ext cx="3573065" cy="696471"/>
            <a:chOff x="3791743" y="5346472"/>
            <a:chExt cx="5833187" cy="1152803"/>
          </a:xfrm>
          <a:effectLst/>
        </p:grpSpPr>
        <p:sp>
          <p:nvSpPr>
            <p:cNvPr id="22" name="任意多边形 166">
              <a:extLst>
                <a:ext uri="{FF2B5EF4-FFF2-40B4-BE49-F238E27FC236}">
                  <a16:creationId xmlns:a16="http://schemas.microsoft.com/office/drawing/2014/main" id="{41FD1E90-42F3-4678-97BA-467921B0BD87}"/>
                </a:ext>
              </a:extLst>
            </p:cNvPr>
            <p:cNvSpPr/>
            <p:nvPr/>
          </p:nvSpPr>
          <p:spPr>
            <a:xfrm>
              <a:off x="3791743" y="5347083"/>
              <a:ext cx="5833187" cy="1152192"/>
            </a:xfrm>
            <a:custGeom>
              <a:avLst/>
              <a:gdLst>
                <a:gd name="connsiteX0" fmla="*/ 619854 w 5832648"/>
                <a:gd name="connsiteY0" fmla="*/ 172234 h 1152128"/>
                <a:gd name="connsiteX1" fmla="*/ 247759 w 5832648"/>
                <a:gd name="connsiteY1" fmla="*/ 418875 h 1152128"/>
                <a:gd name="connsiteX2" fmla="*/ 216024 w 5832648"/>
                <a:gd name="connsiteY2" fmla="*/ 576064 h 1152128"/>
                <a:gd name="connsiteX3" fmla="*/ 216024 w 5832648"/>
                <a:gd name="connsiteY3" fmla="*/ 576063 h 1152128"/>
                <a:gd name="connsiteX4" fmla="*/ 216024 w 5832648"/>
                <a:gd name="connsiteY4" fmla="*/ 576064 h 1152128"/>
                <a:gd name="connsiteX5" fmla="*/ 216024 w 5832648"/>
                <a:gd name="connsiteY5" fmla="*/ 576064 h 1152128"/>
                <a:gd name="connsiteX6" fmla="*/ 247759 w 5832648"/>
                <a:gd name="connsiteY6" fmla="*/ 733252 h 1152128"/>
                <a:gd name="connsiteX7" fmla="*/ 619854 w 5832648"/>
                <a:gd name="connsiteY7" fmla="*/ 979893 h 1152128"/>
                <a:gd name="connsiteX8" fmla="*/ 5212794 w 5832648"/>
                <a:gd name="connsiteY8" fmla="*/ 979894 h 1152128"/>
                <a:gd name="connsiteX9" fmla="*/ 5616624 w 5832648"/>
                <a:gd name="connsiteY9" fmla="*/ 576064 h 1152128"/>
                <a:gd name="connsiteX10" fmla="*/ 5616625 w 5832648"/>
                <a:gd name="connsiteY10" fmla="*/ 576064 h 1152128"/>
                <a:gd name="connsiteX11" fmla="*/ 5212795 w 5832648"/>
                <a:gd name="connsiteY11" fmla="*/ 172234 h 1152128"/>
                <a:gd name="connsiteX12" fmla="*/ 576064 w 5832648"/>
                <a:gd name="connsiteY12" fmla="*/ 0 h 1152128"/>
                <a:gd name="connsiteX13" fmla="*/ 5256584 w 5832648"/>
                <a:gd name="connsiteY13" fmla="*/ 0 h 1152128"/>
                <a:gd name="connsiteX14" fmla="*/ 5832648 w 5832648"/>
                <a:gd name="connsiteY14" fmla="*/ 576064 h 1152128"/>
                <a:gd name="connsiteX15" fmla="*/ 5256584 w 5832648"/>
                <a:gd name="connsiteY15" fmla="*/ 1152128 h 1152128"/>
                <a:gd name="connsiteX16" fmla="*/ 576064 w 5832648"/>
                <a:gd name="connsiteY16" fmla="*/ 1152128 h 1152128"/>
                <a:gd name="connsiteX17" fmla="*/ 0 w 5832648"/>
                <a:gd name="connsiteY17" fmla="*/ 576064 h 1152128"/>
                <a:gd name="connsiteX18" fmla="*/ 576064 w 5832648"/>
                <a:gd name="connsiteY18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32648" h="1152128">
                  <a:moveTo>
                    <a:pt x="619854" y="172234"/>
                  </a:moveTo>
                  <a:cubicBezTo>
                    <a:pt x="452583" y="172234"/>
                    <a:pt x="309064" y="273935"/>
                    <a:pt x="247759" y="418875"/>
                  </a:cubicBezTo>
                  <a:lnTo>
                    <a:pt x="216024" y="576064"/>
                  </a:lnTo>
                  <a:lnTo>
                    <a:pt x="216024" y="576063"/>
                  </a:lnTo>
                  <a:lnTo>
                    <a:pt x="216024" y="576064"/>
                  </a:lnTo>
                  <a:lnTo>
                    <a:pt x="216024" y="576064"/>
                  </a:lnTo>
                  <a:lnTo>
                    <a:pt x="247759" y="733252"/>
                  </a:lnTo>
                  <a:cubicBezTo>
                    <a:pt x="309064" y="878193"/>
                    <a:pt x="452583" y="979893"/>
                    <a:pt x="619854" y="979893"/>
                  </a:cubicBezTo>
                  <a:lnTo>
                    <a:pt x="5212794" y="979894"/>
                  </a:lnTo>
                  <a:cubicBezTo>
                    <a:pt x="5435823" y="979894"/>
                    <a:pt x="5616624" y="799093"/>
                    <a:pt x="5616624" y="576064"/>
                  </a:cubicBezTo>
                  <a:lnTo>
                    <a:pt x="5616625" y="576064"/>
                  </a:lnTo>
                  <a:cubicBezTo>
                    <a:pt x="5616625" y="353035"/>
                    <a:pt x="5435824" y="172234"/>
                    <a:pt x="5212795" y="172234"/>
                  </a:cubicBezTo>
                  <a:close/>
                  <a:moveTo>
                    <a:pt x="576064" y="0"/>
                  </a:moveTo>
                  <a:lnTo>
                    <a:pt x="5256584" y="0"/>
                  </a:lnTo>
                  <a:cubicBezTo>
                    <a:pt x="5574735" y="0"/>
                    <a:pt x="5832648" y="257913"/>
                    <a:pt x="5832648" y="576064"/>
                  </a:cubicBezTo>
                  <a:cubicBezTo>
                    <a:pt x="5832648" y="894215"/>
                    <a:pt x="5574735" y="1152128"/>
                    <a:pt x="5256584" y="1152128"/>
                  </a:cubicBezTo>
                  <a:lnTo>
                    <a:pt x="576064" y="1152128"/>
                  </a:lnTo>
                  <a:cubicBezTo>
                    <a:pt x="257913" y="1152128"/>
                    <a:pt x="0" y="894215"/>
                    <a:pt x="0" y="576064"/>
                  </a:cubicBezTo>
                  <a:cubicBezTo>
                    <a:pt x="0" y="257913"/>
                    <a:pt x="257913" y="0"/>
                    <a:pt x="57606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91" dirty="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23" name="圆角矩形 165">
              <a:extLst>
                <a:ext uri="{FF2B5EF4-FFF2-40B4-BE49-F238E27FC236}">
                  <a16:creationId xmlns:a16="http://schemas.microsoft.com/office/drawing/2014/main" id="{99B95D86-4D78-49C9-A23F-E79B043132C4}"/>
                </a:ext>
              </a:extLst>
            </p:cNvPr>
            <p:cNvSpPr/>
            <p:nvPr/>
          </p:nvSpPr>
          <p:spPr>
            <a:xfrm>
              <a:off x="4915642" y="5518706"/>
              <a:ext cx="3584852" cy="7776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dist"/>
              <a:r>
                <a:rPr lang="zh-CN" altLang="en-US" b="1" dirty="0">
                  <a:solidFill>
                    <a:srgbClr val="EB3F32"/>
                  </a:solidFill>
                  <a:latin typeface="Arial"/>
                  <a:ea typeface="微软雅黑"/>
                  <a:sym typeface="Arial"/>
                </a:rPr>
                <a:t>前言</a:t>
              </a:r>
            </a:p>
          </p:txBody>
        </p:sp>
        <p:sp>
          <p:nvSpPr>
            <p:cNvPr id="24" name="圆角矩形 167">
              <a:extLst>
                <a:ext uri="{FF2B5EF4-FFF2-40B4-BE49-F238E27FC236}">
                  <a16:creationId xmlns:a16="http://schemas.microsoft.com/office/drawing/2014/main" id="{81E9A0E2-EA64-4C68-B0C0-FC7FE020A28A}"/>
                </a:ext>
              </a:extLst>
            </p:cNvPr>
            <p:cNvSpPr/>
            <p:nvPr/>
          </p:nvSpPr>
          <p:spPr>
            <a:xfrm>
              <a:off x="3791744" y="5346472"/>
              <a:ext cx="5832649" cy="1152127"/>
            </a:xfrm>
            <a:prstGeom prst="roundRect">
              <a:avLst>
                <a:gd name="adj" fmla="val 50000"/>
              </a:avLst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91"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61D5DBCE-DB33-44AC-B89B-1F7E95E607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7335" y="144323"/>
            <a:ext cx="1587302" cy="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3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switch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" dur="2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1" dur="2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2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6" grpId="1" animBg="1"/>
      <p:bldP spid="77" grpId="0" animBg="1"/>
      <p:bldP spid="77" grpId="1" animBg="1"/>
      <p:bldP spid="79" grpId="0" animBg="1"/>
      <p:bldP spid="79" grpId="1" animBg="1"/>
      <p:bldP spid="84" grpId="0"/>
      <p:bldP spid="9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Arial"/>
              <a:ea typeface="微软雅黑"/>
              <a:cs typeface="+mn-ea"/>
              <a:sym typeface="Arial"/>
            </a:endParaRPr>
          </a:p>
        </p:txBody>
      </p:sp>
      <p:grpSp>
        <p:nvGrpSpPr>
          <p:cNvPr id="21" name="组合 55">
            <a:extLst>
              <a:ext uri="{FF2B5EF4-FFF2-40B4-BE49-F238E27FC236}">
                <a16:creationId xmlns:a16="http://schemas.microsoft.com/office/drawing/2014/main" id="{1EF9047D-383E-4E5C-8CDA-F83C39B24F93}"/>
              </a:ext>
            </a:extLst>
          </p:cNvPr>
          <p:cNvGrpSpPr/>
          <p:nvPr/>
        </p:nvGrpSpPr>
        <p:grpSpPr bwMode="auto">
          <a:xfrm>
            <a:off x="4213643" y="140669"/>
            <a:ext cx="3573065" cy="696471"/>
            <a:chOff x="3791743" y="5346472"/>
            <a:chExt cx="5833187" cy="1152803"/>
          </a:xfrm>
          <a:effectLst/>
        </p:grpSpPr>
        <p:sp>
          <p:nvSpPr>
            <p:cNvPr id="22" name="任意多边形 166">
              <a:extLst>
                <a:ext uri="{FF2B5EF4-FFF2-40B4-BE49-F238E27FC236}">
                  <a16:creationId xmlns:a16="http://schemas.microsoft.com/office/drawing/2014/main" id="{FA5E99F9-436F-40FC-98C1-ECFDD0070644}"/>
                </a:ext>
              </a:extLst>
            </p:cNvPr>
            <p:cNvSpPr/>
            <p:nvPr/>
          </p:nvSpPr>
          <p:spPr>
            <a:xfrm>
              <a:off x="3791743" y="5347083"/>
              <a:ext cx="5833187" cy="1152192"/>
            </a:xfrm>
            <a:custGeom>
              <a:avLst/>
              <a:gdLst>
                <a:gd name="connsiteX0" fmla="*/ 619854 w 5832648"/>
                <a:gd name="connsiteY0" fmla="*/ 172234 h 1152128"/>
                <a:gd name="connsiteX1" fmla="*/ 247759 w 5832648"/>
                <a:gd name="connsiteY1" fmla="*/ 418875 h 1152128"/>
                <a:gd name="connsiteX2" fmla="*/ 216024 w 5832648"/>
                <a:gd name="connsiteY2" fmla="*/ 576064 h 1152128"/>
                <a:gd name="connsiteX3" fmla="*/ 216024 w 5832648"/>
                <a:gd name="connsiteY3" fmla="*/ 576063 h 1152128"/>
                <a:gd name="connsiteX4" fmla="*/ 216024 w 5832648"/>
                <a:gd name="connsiteY4" fmla="*/ 576064 h 1152128"/>
                <a:gd name="connsiteX5" fmla="*/ 216024 w 5832648"/>
                <a:gd name="connsiteY5" fmla="*/ 576064 h 1152128"/>
                <a:gd name="connsiteX6" fmla="*/ 247759 w 5832648"/>
                <a:gd name="connsiteY6" fmla="*/ 733252 h 1152128"/>
                <a:gd name="connsiteX7" fmla="*/ 619854 w 5832648"/>
                <a:gd name="connsiteY7" fmla="*/ 979893 h 1152128"/>
                <a:gd name="connsiteX8" fmla="*/ 5212794 w 5832648"/>
                <a:gd name="connsiteY8" fmla="*/ 979894 h 1152128"/>
                <a:gd name="connsiteX9" fmla="*/ 5616624 w 5832648"/>
                <a:gd name="connsiteY9" fmla="*/ 576064 h 1152128"/>
                <a:gd name="connsiteX10" fmla="*/ 5616625 w 5832648"/>
                <a:gd name="connsiteY10" fmla="*/ 576064 h 1152128"/>
                <a:gd name="connsiteX11" fmla="*/ 5212795 w 5832648"/>
                <a:gd name="connsiteY11" fmla="*/ 172234 h 1152128"/>
                <a:gd name="connsiteX12" fmla="*/ 576064 w 5832648"/>
                <a:gd name="connsiteY12" fmla="*/ 0 h 1152128"/>
                <a:gd name="connsiteX13" fmla="*/ 5256584 w 5832648"/>
                <a:gd name="connsiteY13" fmla="*/ 0 h 1152128"/>
                <a:gd name="connsiteX14" fmla="*/ 5832648 w 5832648"/>
                <a:gd name="connsiteY14" fmla="*/ 576064 h 1152128"/>
                <a:gd name="connsiteX15" fmla="*/ 5256584 w 5832648"/>
                <a:gd name="connsiteY15" fmla="*/ 1152128 h 1152128"/>
                <a:gd name="connsiteX16" fmla="*/ 576064 w 5832648"/>
                <a:gd name="connsiteY16" fmla="*/ 1152128 h 1152128"/>
                <a:gd name="connsiteX17" fmla="*/ 0 w 5832648"/>
                <a:gd name="connsiteY17" fmla="*/ 576064 h 1152128"/>
                <a:gd name="connsiteX18" fmla="*/ 576064 w 5832648"/>
                <a:gd name="connsiteY18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32648" h="1152128">
                  <a:moveTo>
                    <a:pt x="619854" y="172234"/>
                  </a:moveTo>
                  <a:cubicBezTo>
                    <a:pt x="452583" y="172234"/>
                    <a:pt x="309064" y="273935"/>
                    <a:pt x="247759" y="418875"/>
                  </a:cubicBezTo>
                  <a:lnTo>
                    <a:pt x="216024" y="576064"/>
                  </a:lnTo>
                  <a:lnTo>
                    <a:pt x="216024" y="576063"/>
                  </a:lnTo>
                  <a:lnTo>
                    <a:pt x="216024" y="576064"/>
                  </a:lnTo>
                  <a:lnTo>
                    <a:pt x="216024" y="576064"/>
                  </a:lnTo>
                  <a:lnTo>
                    <a:pt x="247759" y="733252"/>
                  </a:lnTo>
                  <a:cubicBezTo>
                    <a:pt x="309064" y="878193"/>
                    <a:pt x="452583" y="979893"/>
                    <a:pt x="619854" y="979893"/>
                  </a:cubicBezTo>
                  <a:lnTo>
                    <a:pt x="5212794" y="979894"/>
                  </a:lnTo>
                  <a:cubicBezTo>
                    <a:pt x="5435823" y="979894"/>
                    <a:pt x="5616624" y="799093"/>
                    <a:pt x="5616624" y="576064"/>
                  </a:cubicBezTo>
                  <a:lnTo>
                    <a:pt x="5616625" y="576064"/>
                  </a:lnTo>
                  <a:cubicBezTo>
                    <a:pt x="5616625" y="353035"/>
                    <a:pt x="5435824" y="172234"/>
                    <a:pt x="5212795" y="172234"/>
                  </a:cubicBezTo>
                  <a:close/>
                  <a:moveTo>
                    <a:pt x="576064" y="0"/>
                  </a:moveTo>
                  <a:lnTo>
                    <a:pt x="5256584" y="0"/>
                  </a:lnTo>
                  <a:cubicBezTo>
                    <a:pt x="5574735" y="0"/>
                    <a:pt x="5832648" y="257913"/>
                    <a:pt x="5832648" y="576064"/>
                  </a:cubicBezTo>
                  <a:cubicBezTo>
                    <a:pt x="5832648" y="894215"/>
                    <a:pt x="5574735" y="1152128"/>
                    <a:pt x="5256584" y="1152128"/>
                  </a:cubicBezTo>
                  <a:lnTo>
                    <a:pt x="576064" y="1152128"/>
                  </a:lnTo>
                  <a:cubicBezTo>
                    <a:pt x="257913" y="1152128"/>
                    <a:pt x="0" y="894215"/>
                    <a:pt x="0" y="576064"/>
                  </a:cubicBezTo>
                  <a:cubicBezTo>
                    <a:pt x="0" y="257913"/>
                    <a:pt x="257913" y="0"/>
                    <a:pt x="57606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9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23" name="圆角矩形 165">
              <a:extLst>
                <a:ext uri="{FF2B5EF4-FFF2-40B4-BE49-F238E27FC236}">
                  <a16:creationId xmlns:a16="http://schemas.microsoft.com/office/drawing/2014/main" id="{6609CA73-462F-47CB-8223-090001FD46EF}"/>
                </a:ext>
              </a:extLst>
            </p:cNvPr>
            <p:cNvSpPr/>
            <p:nvPr/>
          </p:nvSpPr>
          <p:spPr>
            <a:xfrm>
              <a:off x="4007769" y="5518706"/>
              <a:ext cx="5400600" cy="80765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B3F32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  <a:sym typeface="Arial"/>
                </a:rPr>
                <a:t>项目亮点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B3F32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  <a:sym typeface="Arial"/>
                </a:rPr>
                <a:t>3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endParaRPr>
            </a:p>
          </p:txBody>
        </p:sp>
        <p:sp>
          <p:nvSpPr>
            <p:cNvPr id="24" name="圆角矩形 167">
              <a:extLst>
                <a:ext uri="{FF2B5EF4-FFF2-40B4-BE49-F238E27FC236}">
                  <a16:creationId xmlns:a16="http://schemas.microsoft.com/office/drawing/2014/main" id="{B2D389B0-2976-4EF1-8A05-B623C82B7FB4}"/>
                </a:ext>
              </a:extLst>
            </p:cNvPr>
            <p:cNvSpPr/>
            <p:nvPr/>
          </p:nvSpPr>
          <p:spPr>
            <a:xfrm>
              <a:off x="3791744" y="5346472"/>
              <a:ext cx="5832649" cy="1152127"/>
            </a:xfrm>
            <a:prstGeom prst="roundRect">
              <a:avLst>
                <a:gd name="adj" fmla="val 50000"/>
              </a:avLst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9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40340C2C-F416-4E02-83D6-6CDAF5AC7791}"/>
              </a:ext>
            </a:extLst>
          </p:cNvPr>
          <p:cNvSpPr txBox="1"/>
          <p:nvPr/>
        </p:nvSpPr>
        <p:spPr>
          <a:xfrm>
            <a:off x="7264833" y="334811"/>
            <a:ext cx="4529524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支付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(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安全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,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智能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)</a:t>
            </a: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C9607E81-D53D-454D-AE74-55F0F8389993}"/>
              </a:ext>
            </a:extLst>
          </p:cNvPr>
          <p:cNvCxnSpPr/>
          <p:nvPr/>
        </p:nvCxnSpPr>
        <p:spPr>
          <a:xfrm>
            <a:off x="8460419" y="732676"/>
            <a:ext cx="2352583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FC3A9FEB-2AC0-4632-81B3-E43A7A43E1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970" y="1410907"/>
            <a:ext cx="2680609" cy="4765527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D6212BFA-7F21-45A9-AACE-5FB1242657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34" y="144323"/>
            <a:ext cx="1587302" cy="76190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EAC61A-5A9B-4EC1-892F-33C3CE5CEF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834" y="1410907"/>
            <a:ext cx="2743260" cy="487690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7F61420-7749-436B-91E3-C1462B162E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729" y="1410907"/>
            <a:ext cx="5706229" cy="4474323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7777F321-7CB6-4599-AF46-648D787BA5A8}"/>
              </a:ext>
            </a:extLst>
          </p:cNvPr>
          <p:cNvSpPr txBox="1"/>
          <p:nvPr/>
        </p:nvSpPr>
        <p:spPr>
          <a:xfrm>
            <a:off x="616938" y="909236"/>
            <a:ext cx="4529524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pc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EB3F32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AA6E3341-F57A-4F4B-B9F2-81BB9506FD01}"/>
              </a:ext>
            </a:extLst>
          </p:cNvPr>
          <p:cNvSpPr txBox="1"/>
          <p:nvPr/>
        </p:nvSpPr>
        <p:spPr>
          <a:xfrm>
            <a:off x="5252561" y="940419"/>
            <a:ext cx="4529524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phone1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EB3F32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370A73EC-A40E-47C1-9390-2B449F75A1E6}"/>
              </a:ext>
            </a:extLst>
          </p:cNvPr>
          <p:cNvSpPr txBox="1"/>
          <p:nvPr/>
        </p:nvSpPr>
        <p:spPr>
          <a:xfrm>
            <a:off x="8338512" y="1004679"/>
            <a:ext cx="4529524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phone2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EB3F32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F0E812BE-1C3F-495E-859E-160E2BC30248}"/>
              </a:ext>
            </a:extLst>
          </p:cNvPr>
          <p:cNvSpPr txBox="1"/>
          <p:nvPr/>
        </p:nvSpPr>
        <p:spPr>
          <a:xfrm>
            <a:off x="-80677" y="300079"/>
            <a:ext cx="4529524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自动判断是</a:t>
            </a:r>
            <a:r>
              <a:rPr lang="en-US" altLang="zh-CN" sz="2000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pc</a:t>
            </a:r>
            <a:r>
              <a:rPr lang="zh-CN" altLang="en-US" sz="2000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还是手机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EB3F32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406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switch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Arial"/>
              <a:ea typeface="微软雅黑"/>
              <a:cs typeface="+mn-ea"/>
              <a:sym typeface="Arial"/>
            </a:endParaRPr>
          </a:p>
        </p:txBody>
      </p:sp>
      <p:grpSp>
        <p:nvGrpSpPr>
          <p:cNvPr id="21" name="组合 55">
            <a:extLst>
              <a:ext uri="{FF2B5EF4-FFF2-40B4-BE49-F238E27FC236}">
                <a16:creationId xmlns:a16="http://schemas.microsoft.com/office/drawing/2014/main" id="{1EF9047D-383E-4E5C-8CDA-F83C39B24F93}"/>
              </a:ext>
            </a:extLst>
          </p:cNvPr>
          <p:cNvGrpSpPr/>
          <p:nvPr/>
        </p:nvGrpSpPr>
        <p:grpSpPr bwMode="auto">
          <a:xfrm>
            <a:off x="4213643" y="140669"/>
            <a:ext cx="3573065" cy="696471"/>
            <a:chOff x="3791743" y="5346472"/>
            <a:chExt cx="5833187" cy="1152803"/>
          </a:xfrm>
          <a:effectLst/>
        </p:grpSpPr>
        <p:sp>
          <p:nvSpPr>
            <p:cNvPr id="22" name="任意多边形 166">
              <a:extLst>
                <a:ext uri="{FF2B5EF4-FFF2-40B4-BE49-F238E27FC236}">
                  <a16:creationId xmlns:a16="http://schemas.microsoft.com/office/drawing/2014/main" id="{FA5E99F9-436F-40FC-98C1-ECFDD0070644}"/>
                </a:ext>
              </a:extLst>
            </p:cNvPr>
            <p:cNvSpPr/>
            <p:nvPr/>
          </p:nvSpPr>
          <p:spPr>
            <a:xfrm>
              <a:off x="3791743" y="5347083"/>
              <a:ext cx="5833187" cy="1152192"/>
            </a:xfrm>
            <a:custGeom>
              <a:avLst/>
              <a:gdLst>
                <a:gd name="connsiteX0" fmla="*/ 619854 w 5832648"/>
                <a:gd name="connsiteY0" fmla="*/ 172234 h 1152128"/>
                <a:gd name="connsiteX1" fmla="*/ 247759 w 5832648"/>
                <a:gd name="connsiteY1" fmla="*/ 418875 h 1152128"/>
                <a:gd name="connsiteX2" fmla="*/ 216024 w 5832648"/>
                <a:gd name="connsiteY2" fmla="*/ 576064 h 1152128"/>
                <a:gd name="connsiteX3" fmla="*/ 216024 w 5832648"/>
                <a:gd name="connsiteY3" fmla="*/ 576063 h 1152128"/>
                <a:gd name="connsiteX4" fmla="*/ 216024 w 5832648"/>
                <a:gd name="connsiteY4" fmla="*/ 576064 h 1152128"/>
                <a:gd name="connsiteX5" fmla="*/ 216024 w 5832648"/>
                <a:gd name="connsiteY5" fmla="*/ 576064 h 1152128"/>
                <a:gd name="connsiteX6" fmla="*/ 247759 w 5832648"/>
                <a:gd name="connsiteY6" fmla="*/ 733252 h 1152128"/>
                <a:gd name="connsiteX7" fmla="*/ 619854 w 5832648"/>
                <a:gd name="connsiteY7" fmla="*/ 979893 h 1152128"/>
                <a:gd name="connsiteX8" fmla="*/ 5212794 w 5832648"/>
                <a:gd name="connsiteY8" fmla="*/ 979894 h 1152128"/>
                <a:gd name="connsiteX9" fmla="*/ 5616624 w 5832648"/>
                <a:gd name="connsiteY9" fmla="*/ 576064 h 1152128"/>
                <a:gd name="connsiteX10" fmla="*/ 5616625 w 5832648"/>
                <a:gd name="connsiteY10" fmla="*/ 576064 h 1152128"/>
                <a:gd name="connsiteX11" fmla="*/ 5212795 w 5832648"/>
                <a:gd name="connsiteY11" fmla="*/ 172234 h 1152128"/>
                <a:gd name="connsiteX12" fmla="*/ 576064 w 5832648"/>
                <a:gd name="connsiteY12" fmla="*/ 0 h 1152128"/>
                <a:gd name="connsiteX13" fmla="*/ 5256584 w 5832648"/>
                <a:gd name="connsiteY13" fmla="*/ 0 h 1152128"/>
                <a:gd name="connsiteX14" fmla="*/ 5832648 w 5832648"/>
                <a:gd name="connsiteY14" fmla="*/ 576064 h 1152128"/>
                <a:gd name="connsiteX15" fmla="*/ 5256584 w 5832648"/>
                <a:gd name="connsiteY15" fmla="*/ 1152128 h 1152128"/>
                <a:gd name="connsiteX16" fmla="*/ 576064 w 5832648"/>
                <a:gd name="connsiteY16" fmla="*/ 1152128 h 1152128"/>
                <a:gd name="connsiteX17" fmla="*/ 0 w 5832648"/>
                <a:gd name="connsiteY17" fmla="*/ 576064 h 1152128"/>
                <a:gd name="connsiteX18" fmla="*/ 576064 w 5832648"/>
                <a:gd name="connsiteY18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32648" h="1152128">
                  <a:moveTo>
                    <a:pt x="619854" y="172234"/>
                  </a:moveTo>
                  <a:cubicBezTo>
                    <a:pt x="452583" y="172234"/>
                    <a:pt x="309064" y="273935"/>
                    <a:pt x="247759" y="418875"/>
                  </a:cubicBezTo>
                  <a:lnTo>
                    <a:pt x="216024" y="576064"/>
                  </a:lnTo>
                  <a:lnTo>
                    <a:pt x="216024" y="576063"/>
                  </a:lnTo>
                  <a:lnTo>
                    <a:pt x="216024" y="576064"/>
                  </a:lnTo>
                  <a:lnTo>
                    <a:pt x="216024" y="576064"/>
                  </a:lnTo>
                  <a:lnTo>
                    <a:pt x="247759" y="733252"/>
                  </a:lnTo>
                  <a:cubicBezTo>
                    <a:pt x="309064" y="878193"/>
                    <a:pt x="452583" y="979893"/>
                    <a:pt x="619854" y="979893"/>
                  </a:cubicBezTo>
                  <a:lnTo>
                    <a:pt x="5212794" y="979894"/>
                  </a:lnTo>
                  <a:cubicBezTo>
                    <a:pt x="5435823" y="979894"/>
                    <a:pt x="5616624" y="799093"/>
                    <a:pt x="5616624" y="576064"/>
                  </a:cubicBezTo>
                  <a:lnTo>
                    <a:pt x="5616625" y="576064"/>
                  </a:lnTo>
                  <a:cubicBezTo>
                    <a:pt x="5616625" y="353035"/>
                    <a:pt x="5435824" y="172234"/>
                    <a:pt x="5212795" y="172234"/>
                  </a:cubicBezTo>
                  <a:close/>
                  <a:moveTo>
                    <a:pt x="576064" y="0"/>
                  </a:moveTo>
                  <a:lnTo>
                    <a:pt x="5256584" y="0"/>
                  </a:lnTo>
                  <a:cubicBezTo>
                    <a:pt x="5574735" y="0"/>
                    <a:pt x="5832648" y="257913"/>
                    <a:pt x="5832648" y="576064"/>
                  </a:cubicBezTo>
                  <a:cubicBezTo>
                    <a:pt x="5832648" y="894215"/>
                    <a:pt x="5574735" y="1152128"/>
                    <a:pt x="5256584" y="1152128"/>
                  </a:cubicBezTo>
                  <a:lnTo>
                    <a:pt x="576064" y="1152128"/>
                  </a:lnTo>
                  <a:cubicBezTo>
                    <a:pt x="257913" y="1152128"/>
                    <a:pt x="0" y="894215"/>
                    <a:pt x="0" y="576064"/>
                  </a:cubicBezTo>
                  <a:cubicBezTo>
                    <a:pt x="0" y="257913"/>
                    <a:pt x="257913" y="0"/>
                    <a:pt x="57606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9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23" name="圆角矩形 165">
              <a:extLst>
                <a:ext uri="{FF2B5EF4-FFF2-40B4-BE49-F238E27FC236}">
                  <a16:creationId xmlns:a16="http://schemas.microsoft.com/office/drawing/2014/main" id="{6609CA73-462F-47CB-8223-090001FD46EF}"/>
                </a:ext>
              </a:extLst>
            </p:cNvPr>
            <p:cNvSpPr/>
            <p:nvPr/>
          </p:nvSpPr>
          <p:spPr>
            <a:xfrm>
              <a:off x="4007769" y="5518706"/>
              <a:ext cx="5400600" cy="80765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B3F32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  <a:sym typeface="Arial"/>
                </a:rPr>
                <a:t>项目亮点</a:t>
              </a:r>
              <a:r>
                <a:rPr lang="en-US" altLang="zh-CN" b="1" dirty="0">
                  <a:solidFill>
                    <a:srgbClr val="EB3F32"/>
                  </a:solidFill>
                  <a:latin typeface="Arial"/>
                  <a:ea typeface="微软雅黑"/>
                  <a:sym typeface="Arial"/>
                </a:rPr>
                <a:t>4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endParaRPr>
            </a:p>
          </p:txBody>
        </p:sp>
        <p:sp>
          <p:nvSpPr>
            <p:cNvPr id="24" name="圆角矩形 167">
              <a:extLst>
                <a:ext uri="{FF2B5EF4-FFF2-40B4-BE49-F238E27FC236}">
                  <a16:creationId xmlns:a16="http://schemas.microsoft.com/office/drawing/2014/main" id="{B2D389B0-2976-4EF1-8A05-B623C82B7FB4}"/>
                </a:ext>
              </a:extLst>
            </p:cNvPr>
            <p:cNvSpPr/>
            <p:nvPr/>
          </p:nvSpPr>
          <p:spPr>
            <a:xfrm>
              <a:off x="3791744" y="5346472"/>
              <a:ext cx="5832649" cy="1152127"/>
            </a:xfrm>
            <a:prstGeom prst="roundRect">
              <a:avLst>
                <a:gd name="adj" fmla="val 50000"/>
              </a:avLst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9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40340C2C-F416-4E02-83D6-6CDAF5AC7791}"/>
              </a:ext>
            </a:extLst>
          </p:cNvPr>
          <p:cNvSpPr txBox="1"/>
          <p:nvPr/>
        </p:nvSpPr>
        <p:spPr>
          <a:xfrm>
            <a:off x="7540041" y="382399"/>
            <a:ext cx="4529524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基于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Jquery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的搜索分类引擎</a:t>
            </a:r>
            <a:r>
              <a:rPr lang="en-US" altLang="zh-CN" sz="1600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(</a:t>
            </a:r>
            <a:r>
              <a:rPr lang="zh-CN" altLang="en-US" sz="1600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自主原创</a:t>
            </a:r>
            <a:r>
              <a:rPr lang="en-US" altLang="zh-CN" sz="1600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)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EB3F32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C9607E81-D53D-454D-AE74-55F0F8389993}"/>
              </a:ext>
            </a:extLst>
          </p:cNvPr>
          <p:cNvCxnSpPr/>
          <p:nvPr/>
        </p:nvCxnSpPr>
        <p:spPr>
          <a:xfrm>
            <a:off x="8460419" y="732676"/>
            <a:ext cx="2352583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C6D6C050-A6BF-460B-BA2D-999A2CADF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890" y="1640150"/>
            <a:ext cx="8665780" cy="41117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2111141-4E52-4108-9C12-EAE9D01B84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0335" y="2787059"/>
            <a:ext cx="2705334" cy="201185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60164FF-A57E-435A-A80B-A5DF2EE2E7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002" y="5968074"/>
            <a:ext cx="1587302" cy="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9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switch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Arial"/>
              <a:ea typeface="微软雅黑"/>
              <a:cs typeface="+mn-ea"/>
              <a:sym typeface="Arial"/>
            </a:endParaRPr>
          </a:p>
        </p:txBody>
      </p:sp>
      <p:grpSp>
        <p:nvGrpSpPr>
          <p:cNvPr id="21" name="组合 55">
            <a:extLst>
              <a:ext uri="{FF2B5EF4-FFF2-40B4-BE49-F238E27FC236}">
                <a16:creationId xmlns:a16="http://schemas.microsoft.com/office/drawing/2014/main" id="{1EF9047D-383E-4E5C-8CDA-F83C39B24F93}"/>
              </a:ext>
            </a:extLst>
          </p:cNvPr>
          <p:cNvGrpSpPr/>
          <p:nvPr/>
        </p:nvGrpSpPr>
        <p:grpSpPr bwMode="auto">
          <a:xfrm>
            <a:off x="4213643" y="140669"/>
            <a:ext cx="3573065" cy="696471"/>
            <a:chOff x="3791743" y="5346472"/>
            <a:chExt cx="5833187" cy="1152803"/>
          </a:xfrm>
          <a:effectLst/>
        </p:grpSpPr>
        <p:sp>
          <p:nvSpPr>
            <p:cNvPr id="22" name="任意多边形 166">
              <a:extLst>
                <a:ext uri="{FF2B5EF4-FFF2-40B4-BE49-F238E27FC236}">
                  <a16:creationId xmlns:a16="http://schemas.microsoft.com/office/drawing/2014/main" id="{FA5E99F9-436F-40FC-98C1-ECFDD0070644}"/>
                </a:ext>
              </a:extLst>
            </p:cNvPr>
            <p:cNvSpPr/>
            <p:nvPr/>
          </p:nvSpPr>
          <p:spPr>
            <a:xfrm>
              <a:off x="3791743" y="5347083"/>
              <a:ext cx="5833187" cy="1152192"/>
            </a:xfrm>
            <a:custGeom>
              <a:avLst/>
              <a:gdLst>
                <a:gd name="connsiteX0" fmla="*/ 619854 w 5832648"/>
                <a:gd name="connsiteY0" fmla="*/ 172234 h 1152128"/>
                <a:gd name="connsiteX1" fmla="*/ 247759 w 5832648"/>
                <a:gd name="connsiteY1" fmla="*/ 418875 h 1152128"/>
                <a:gd name="connsiteX2" fmla="*/ 216024 w 5832648"/>
                <a:gd name="connsiteY2" fmla="*/ 576064 h 1152128"/>
                <a:gd name="connsiteX3" fmla="*/ 216024 w 5832648"/>
                <a:gd name="connsiteY3" fmla="*/ 576063 h 1152128"/>
                <a:gd name="connsiteX4" fmla="*/ 216024 w 5832648"/>
                <a:gd name="connsiteY4" fmla="*/ 576064 h 1152128"/>
                <a:gd name="connsiteX5" fmla="*/ 216024 w 5832648"/>
                <a:gd name="connsiteY5" fmla="*/ 576064 h 1152128"/>
                <a:gd name="connsiteX6" fmla="*/ 247759 w 5832648"/>
                <a:gd name="connsiteY6" fmla="*/ 733252 h 1152128"/>
                <a:gd name="connsiteX7" fmla="*/ 619854 w 5832648"/>
                <a:gd name="connsiteY7" fmla="*/ 979893 h 1152128"/>
                <a:gd name="connsiteX8" fmla="*/ 5212794 w 5832648"/>
                <a:gd name="connsiteY8" fmla="*/ 979894 h 1152128"/>
                <a:gd name="connsiteX9" fmla="*/ 5616624 w 5832648"/>
                <a:gd name="connsiteY9" fmla="*/ 576064 h 1152128"/>
                <a:gd name="connsiteX10" fmla="*/ 5616625 w 5832648"/>
                <a:gd name="connsiteY10" fmla="*/ 576064 h 1152128"/>
                <a:gd name="connsiteX11" fmla="*/ 5212795 w 5832648"/>
                <a:gd name="connsiteY11" fmla="*/ 172234 h 1152128"/>
                <a:gd name="connsiteX12" fmla="*/ 576064 w 5832648"/>
                <a:gd name="connsiteY12" fmla="*/ 0 h 1152128"/>
                <a:gd name="connsiteX13" fmla="*/ 5256584 w 5832648"/>
                <a:gd name="connsiteY13" fmla="*/ 0 h 1152128"/>
                <a:gd name="connsiteX14" fmla="*/ 5832648 w 5832648"/>
                <a:gd name="connsiteY14" fmla="*/ 576064 h 1152128"/>
                <a:gd name="connsiteX15" fmla="*/ 5256584 w 5832648"/>
                <a:gd name="connsiteY15" fmla="*/ 1152128 h 1152128"/>
                <a:gd name="connsiteX16" fmla="*/ 576064 w 5832648"/>
                <a:gd name="connsiteY16" fmla="*/ 1152128 h 1152128"/>
                <a:gd name="connsiteX17" fmla="*/ 0 w 5832648"/>
                <a:gd name="connsiteY17" fmla="*/ 576064 h 1152128"/>
                <a:gd name="connsiteX18" fmla="*/ 576064 w 5832648"/>
                <a:gd name="connsiteY18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32648" h="1152128">
                  <a:moveTo>
                    <a:pt x="619854" y="172234"/>
                  </a:moveTo>
                  <a:cubicBezTo>
                    <a:pt x="452583" y="172234"/>
                    <a:pt x="309064" y="273935"/>
                    <a:pt x="247759" y="418875"/>
                  </a:cubicBezTo>
                  <a:lnTo>
                    <a:pt x="216024" y="576064"/>
                  </a:lnTo>
                  <a:lnTo>
                    <a:pt x="216024" y="576063"/>
                  </a:lnTo>
                  <a:lnTo>
                    <a:pt x="216024" y="576064"/>
                  </a:lnTo>
                  <a:lnTo>
                    <a:pt x="216024" y="576064"/>
                  </a:lnTo>
                  <a:lnTo>
                    <a:pt x="247759" y="733252"/>
                  </a:lnTo>
                  <a:cubicBezTo>
                    <a:pt x="309064" y="878193"/>
                    <a:pt x="452583" y="979893"/>
                    <a:pt x="619854" y="979893"/>
                  </a:cubicBezTo>
                  <a:lnTo>
                    <a:pt x="5212794" y="979894"/>
                  </a:lnTo>
                  <a:cubicBezTo>
                    <a:pt x="5435823" y="979894"/>
                    <a:pt x="5616624" y="799093"/>
                    <a:pt x="5616624" y="576064"/>
                  </a:cubicBezTo>
                  <a:lnTo>
                    <a:pt x="5616625" y="576064"/>
                  </a:lnTo>
                  <a:cubicBezTo>
                    <a:pt x="5616625" y="353035"/>
                    <a:pt x="5435824" y="172234"/>
                    <a:pt x="5212795" y="172234"/>
                  </a:cubicBezTo>
                  <a:close/>
                  <a:moveTo>
                    <a:pt x="576064" y="0"/>
                  </a:moveTo>
                  <a:lnTo>
                    <a:pt x="5256584" y="0"/>
                  </a:lnTo>
                  <a:cubicBezTo>
                    <a:pt x="5574735" y="0"/>
                    <a:pt x="5832648" y="257913"/>
                    <a:pt x="5832648" y="576064"/>
                  </a:cubicBezTo>
                  <a:cubicBezTo>
                    <a:pt x="5832648" y="894215"/>
                    <a:pt x="5574735" y="1152128"/>
                    <a:pt x="5256584" y="1152128"/>
                  </a:cubicBezTo>
                  <a:lnTo>
                    <a:pt x="576064" y="1152128"/>
                  </a:lnTo>
                  <a:cubicBezTo>
                    <a:pt x="257913" y="1152128"/>
                    <a:pt x="0" y="894215"/>
                    <a:pt x="0" y="576064"/>
                  </a:cubicBezTo>
                  <a:cubicBezTo>
                    <a:pt x="0" y="257913"/>
                    <a:pt x="257913" y="0"/>
                    <a:pt x="57606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9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23" name="圆角矩形 165">
              <a:extLst>
                <a:ext uri="{FF2B5EF4-FFF2-40B4-BE49-F238E27FC236}">
                  <a16:creationId xmlns:a16="http://schemas.microsoft.com/office/drawing/2014/main" id="{6609CA73-462F-47CB-8223-090001FD46EF}"/>
                </a:ext>
              </a:extLst>
            </p:cNvPr>
            <p:cNvSpPr/>
            <p:nvPr/>
          </p:nvSpPr>
          <p:spPr>
            <a:xfrm>
              <a:off x="4007769" y="5518706"/>
              <a:ext cx="5400600" cy="80765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B3F32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  <a:sym typeface="Arial"/>
                </a:rPr>
                <a:t>项目亮点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B3F32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  <a:sym typeface="Arial"/>
                </a:rPr>
                <a:t>5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endParaRPr>
            </a:p>
          </p:txBody>
        </p:sp>
        <p:sp>
          <p:nvSpPr>
            <p:cNvPr id="24" name="圆角矩形 167">
              <a:extLst>
                <a:ext uri="{FF2B5EF4-FFF2-40B4-BE49-F238E27FC236}">
                  <a16:creationId xmlns:a16="http://schemas.microsoft.com/office/drawing/2014/main" id="{B2D389B0-2976-4EF1-8A05-B623C82B7FB4}"/>
                </a:ext>
              </a:extLst>
            </p:cNvPr>
            <p:cNvSpPr/>
            <p:nvPr/>
          </p:nvSpPr>
          <p:spPr>
            <a:xfrm>
              <a:off x="3791744" y="5346472"/>
              <a:ext cx="5832649" cy="1152127"/>
            </a:xfrm>
            <a:prstGeom prst="roundRect">
              <a:avLst>
                <a:gd name="adj" fmla="val 50000"/>
              </a:avLst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9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40340C2C-F416-4E02-83D6-6CDAF5AC7791}"/>
              </a:ext>
            </a:extLst>
          </p:cNvPr>
          <p:cNvSpPr txBox="1"/>
          <p:nvPr/>
        </p:nvSpPr>
        <p:spPr>
          <a:xfrm>
            <a:off x="7371948" y="320843"/>
            <a:ext cx="4529524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Ajax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带来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app</a:t>
            </a:r>
            <a:r>
              <a:rPr lang="zh-CN" altLang="en-US" sz="2000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一般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体验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EB3F32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C9607E81-D53D-454D-AE74-55F0F8389993}"/>
              </a:ext>
            </a:extLst>
          </p:cNvPr>
          <p:cNvCxnSpPr>
            <a:cxnSpLocks/>
          </p:cNvCxnSpPr>
          <p:nvPr/>
        </p:nvCxnSpPr>
        <p:spPr>
          <a:xfrm>
            <a:off x="8380520" y="732676"/>
            <a:ext cx="2432482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5C60A180-7BDA-4F6A-BDA9-2B49F7004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399" y="1850893"/>
            <a:ext cx="3292125" cy="41075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A55016B-F030-4730-A21A-C3986AC541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0819" y="1685949"/>
            <a:ext cx="3705224" cy="4437423"/>
          </a:xfrm>
          <a:prstGeom prst="rect">
            <a:avLst/>
          </a:prstGeom>
        </p:spPr>
      </p:pic>
      <p:sp>
        <p:nvSpPr>
          <p:cNvPr id="17" name="TextBox 7">
            <a:extLst>
              <a:ext uri="{FF2B5EF4-FFF2-40B4-BE49-F238E27FC236}">
                <a16:creationId xmlns:a16="http://schemas.microsoft.com/office/drawing/2014/main" id="{A8DE98D3-BAB3-40C3-82FF-9DC56CF805EF}"/>
              </a:ext>
            </a:extLst>
          </p:cNvPr>
          <p:cNvSpPr txBox="1"/>
          <p:nvPr/>
        </p:nvSpPr>
        <p:spPr>
          <a:xfrm>
            <a:off x="550415" y="1259575"/>
            <a:ext cx="4529524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Ajax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通讯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EB3F32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988BFDB9-F455-4BC8-A77C-4691C915494B}"/>
              </a:ext>
            </a:extLst>
          </p:cNvPr>
          <p:cNvSpPr txBox="1"/>
          <p:nvPr/>
        </p:nvSpPr>
        <p:spPr>
          <a:xfrm>
            <a:off x="6618669" y="1169652"/>
            <a:ext cx="4529524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Ajax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上传多个文件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EB3F32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57934DB-B539-4C02-888D-D2EB036660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002" y="6021340"/>
            <a:ext cx="1587302" cy="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68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switch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Arial"/>
              <a:ea typeface="微软雅黑"/>
              <a:cs typeface="+mn-ea"/>
              <a:sym typeface="Arial"/>
            </a:endParaRPr>
          </a:p>
        </p:txBody>
      </p:sp>
      <p:grpSp>
        <p:nvGrpSpPr>
          <p:cNvPr id="21" name="组合 55">
            <a:extLst>
              <a:ext uri="{FF2B5EF4-FFF2-40B4-BE49-F238E27FC236}">
                <a16:creationId xmlns:a16="http://schemas.microsoft.com/office/drawing/2014/main" id="{1EF9047D-383E-4E5C-8CDA-F83C39B24F93}"/>
              </a:ext>
            </a:extLst>
          </p:cNvPr>
          <p:cNvGrpSpPr/>
          <p:nvPr/>
        </p:nvGrpSpPr>
        <p:grpSpPr bwMode="auto">
          <a:xfrm>
            <a:off x="4213643" y="140669"/>
            <a:ext cx="3573065" cy="696471"/>
            <a:chOff x="3791743" y="5346472"/>
            <a:chExt cx="5833187" cy="1152803"/>
          </a:xfrm>
          <a:effectLst/>
        </p:grpSpPr>
        <p:sp>
          <p:nvSpPr>
            <p:cNvPr id="22" name="任意多边形 166">
              <a:extLst>
                <a:ext uri="{FF2B5EF4-FFF2-40B4-BE49-F238E27FC236}">
                  <a16:creationId xmlns:a16="http://schemas.microsoft.com/office/drawing/2014/main" id="{FA5E99F9-436F-40FC-98C1-ECFDD0070644}"/>
                </a:ext>
              </a:extLst>
            </p:cNvPr>
            <p:cNvSpPr/>
            <p:nvPr/>
          </p:nvSpPr>
          <p:spPr>
            <a:xfrm>
              <a:off x="3791743" y="5347083"/>
              <a:ext cx="5833187" cy="1152192"/>
            </a:xfrm>
            <a:custGeom>
              <a:avLst/>
              <a:gdLst>
                <a:gd name="connsiteX0" fmla="*/ 619854 w 5832648"/>
                <a:gd name="connsiteY0" fmla="*/ 172234 h 1152128"/>
                <a:gd name="connsiteX1" fmla="*/ 247759 w 5832648"/>
                <a:gd name="connsiteY1" fmla="*/ 418875 h 1152128"/>
                <a:gd name="connsiteX2" fmla="*/ 216024 w 5832648"/>
                <a:gd name="connsiteY2" fmla="*/ 576064 h 1152128"/>
                <a:gd name="connsiteX3" fmla="*/ 216024 w 5832648"/>
                <a:gd name="connsiteY3" fmla="*/ 576063 h 1152128"/>
                <a:gd name="connsiteX4" fmla="*/ 216024 w 5832648"/>
                <a:gd name="connsiteY4" fmla="*/ 576064 h 1152128"/>
                <a:gd name="connsiteX5" fmla="*/ 216024 w 5832648"/>
                <a:gd name="connsiteY5" fmla="*/ 576064 h 1152128"/>
                <a:gd name="connsiteX6" fmla="*/ 247759 w 5832648"/>
                <a:gd name="connsiteY6" fmla="*/ 733252 h 1152128"/>
                <a:gd name="connsiteX7" fmla="*/ 619854 w 5832648"/>
                <a:gd name="connsiteY7" fmla="*/ 979893 h 1152128"/>
                <a:gd name="connsiteX8" fmla="*/ 5212794 w 5832648"/>
                <a:gd name="connsiteY8" fmla="*/ 979894 h 1152128"/>
                <a:gd name="connsiteX9" fmla="*/ 5616624 w 5832648"/>
                <a:gd name="connsiteY9" fmla="*/ 576064 h 1152128"/>
                <a:gd name="connsiteX10" fmla="*/ 5616625 w 5832648"/>
                <a:gd name="connsiteY10" fmla="*/ 576064 h 1152128"/>
                <a:gd name="connsiteX11" fmla="*/ 5212795 w 5832648"/>
                <a:gd name="connsiteY11" fmla="*/ 172234 h 1152128"/>
                <a:gd name="connsiteX12" fmla="*/ 576064 w 5832648"/>
                <a:gd name="connsiteY12" fmla="*/ 0 h 1152128"/>
                <a:gd name="connsiteX13" fmla="*/ 5256584 w 5832648"/>
                <a:gd name="connsiteY13" fmla="*/ 0 h 1152128"/>
                <a:gd name="connsiteX14" fmla="*/ 5832648 w 5832648"/>
                <a:gd name="connsiteY14" fmla="*/ 576064 h 1152128"/>
                <a:gd name="connsiteX15" fmla="*/ 5256584 w 5832648"/>
                <a:gd name="connsiteY15" fmla="*/ 1152128 h 1152128"/>
                <a:gd name="connsiteX16" fmla="*/ 576064 w 5832648"/>
                <a:gd name="connsiteY16" fmla="*/ 1152128 h 1152128"/>
                <a:gd name="connsiteX17" fmla="*/ 0 w 5832648"/>
                <a:gd name="connsiteY17" fmla="*/ 576064 h 1152128"/>
                <a:gd name="connsiteX18" fmla="*/ 576064 w 5832648"/>
                <a:gd name="connsiteY18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32648" h="1152128">
                  <a:moveTo>
                    <a:pt x="619854" y="172234"/>
                  </a:moveTo>
                  <a:cubicBezTo>
                    <a:pt x="452583" y="172234"/>
                    <a:pt x="309064" y="273935"/>
                    <a:pt x="247759" y="418875"/>
                  </a:cubicBezTo>
                  <a:lnTo>
                    <a:pt x="216024" y="576064"/>
                  </a:lnTo>
                  <a:lnTo>
                    <a:pt x="216024" y="576063"/>
                  </a:lnTo>
                  <a:lnTo>
                    <a:pt x="216024" y="576064"/>
                  </a:lnTo>
                  <a:lnTo>
                    <a:pt x="216024" y="576064"/>
                  </a:lnTo>
                  <a:lnTo>
                    <a:pt x="247759" y="733252"/>
                  </a:lnTo>
                  <a:cubicBezTo>
                    <a:pt x="309064" y="878193"/>
                    <a:pt x="452583" y="979893"/>
                    <a:pt x="619854" y="979893"/>
                  </a:cubicBezTo>
                  <a:lnTo>
                    <a:pt x="5212794" y="979894"/>
                  </a:lnTo>
                  <a:cubicBezTo>
                    <a:pt x="5435823" y="979894"/>
                    <a:pt x="5616624" y="799093"/>
                    <a:pt x="5616624" y="576064"/>
                  </a:cubicBezTo>
                  <a:lnTo>
                    <a:pt x="5616625" y="576064"/>
                  </a:lnTo>
                  <a:cubicBezTo>
                    <a:pt x="5616625" y="353035"/>
                    <a:pt x="5435824" y="172234"/>
                    <a:pt x="5212795" y="172234"/>
                  </a:cubicBezTo>
                  <a:close/>
                  <a:moveTo>
                    <a:pt x="576064" y="0"/>
                  </a:moveTo>
                  <a:lnTo>
                    <a:pt x="5256584" y="0"/>
                  </a:lnTo>
                  <a:cubicBezTo>
                    <a:pt x="5574735" y="0"/>
                    <a:pt x="5832648" y="257913"/>
                    <a:pt x="5832648" y="576064"/>
                  </a:cubicBezTo>
                  <a:cubicBezTo>
                    <a:pt x="5832648" y="894215"/>
                    <a:pt x="5574735" y="1152128"/>
                    <a:pt x="5256584" y="1152128"/>
                  </a:cubicBezTo>
                  <a:lnTo>
                    <a:pt x="576064" y="1152128"/>
                  </a:lnTo>
                  <a:cubicBezTo>
                    <a:pt x="257913" y="1152128"/>
                    <a:pt x="0" y="894215"/>
                    <a:pt x="0" y="576064"/>
                  </a:cubicBezTo>
                  <a:cubicBezTo>
                    <a:pt x="0" y="257913"/>
                    <a:pt x="257913" y="0"/>
                    <a:pt x="57606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9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23" name="圆角矩形 165">
              <a:extLst>
                <a:ext uri="{FF2B5EF4-FFF2-40B4-BE49-F238E27FC236}">
                  <a16:creationId xmlns:a16="http://schemas.microsoft.com/office/drawing/2014/main" id="{6609CA73-462F-47CB-8223-090001FD46EF}"/>
                </a:ext>
              </a:extLst>
            </p:cNvPr>
            <p:cNvSpPr/>
            <p:nvPr/>
          </p:nvSpPr>
          <p:spPr>
            <a:xfrm>
              <a:off x="4007769" y="5518706"/>
              <a:ext cx="5400600" cy="80765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B3F32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  <a:sym typeface="Arial"/>
                </a:rPr>
                <a:t>项目亮点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B3F32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  <a:sym typeface="Arial"/>
                </a:rPr>
                <a:t>6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endParaRPr>
            </a:p>
          </p:txBody>
        </p:sp>
        <p:sp>
          <p:nvSpPr>
            <p:cNvPr id="24" name="圆角矩形 167">
              <a:extLst>
                <a:ext uri="{FF2B5EF4-FFF2-40B4-BE49-F238E27FC236}">
                  <a16:creationId xmlns:a16="http://schemas.microsoft.com/office/drawing/2014/main" id="{B2D389B0-2976-4EF1-8A05-B623C82B7FB4}"/>
                </a:ext>
              </a:extLst>
            </p:cNvPr>
            <p:cNvSpPr/>
            <p:nvPr/>
          </p:nvSpPr>
          <p:spPr>
            <a:xfrm>
              <a:off x="3791744" y="5346472"/>
              <a:ext cx="5832649" cy="1152127"/>
            </a:xfrm>
            <a:prstGeom prst="roundRect">
              <a:avLst>
                <a:gd name="adj" fmla="val 50000"/>
              </a:avLst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9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40340C2C-F416-4E02-83D6-6CDAF5AC7791}"/>
              </a:ext>
            </a:extLst>
          </p:cNvPr>
          <p:cNvSpPr txBox="1"/>
          <p:nvPr/>
        </p:nvSpPr>
        <p:spPr>
          <a:xfrm>
            <a:off x="7549501" y="334811"/>
            <a:ext cx="4529524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百度地图的使用</a:t>
            </a:r>
            <a:r>
              <a:rPr lang="en-US" altLang="zh-CN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(</a:t>
            </a:r>
            <a:r>
              <a:rPr lang="zh-CN" altLang="en-US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更好的位置可视化</a:t>
            </a:r>
            <a:r>
              <a:rPr lang="en-US" altLang="zh-CN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)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EB3F32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C9607E81-D53D-454D-AE74-55F0F8389993}"/>
              </a:ext>
            </a:extLst>
          </p:cNvPr>
          <p:cNvCxnSpPr>
            <a:cxnSpLocks/>
          </p:cNvCxnSpPr>
          <p:nvPr/>
        </p:nvCxnSpPr>
        <p:spPr>
          <a:xfrm>
            <a:off x="8380520" y="732676"/>
            <a:ext cx="2432482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836146A2-54F5-46ED-932A-722C7CD20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16" y="912481"/>
            <a:ext cx="8077450" cy="455373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3F04687-85C7-45EF-8A2B-C6AB3EE56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0520" y="912481"/>
            <a:ext cx="2728196" cy="31701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5B8603F-1565-4D45-8C9C-B7EA7A1AA6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5952" y="4366537"/>
            <a:ext cx="2461516" cy="116793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1CE2BC7-030A-4637-8B9C-93E7A460B5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002" y="6096095"/>
            <a:ext cx="1587302" cy="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27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switch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Arial"/>
              <a:ea typeface="微软雅黑"/>
              <a:cs typeface="+mn-ea"/>
              <a:sym typeface="Arial"/>
            </a:endParaRPr>
          </a:p>
        </p:txBody>
      </p:sp>
      <p:grpSp>
        <p:nvGrpSpPr>
          <p:cNvPr id="21" name="组合 55">
            <a:extLst>
              <a:ext uri="{FF2B5EF4-FFF2-40B4-BE49-F238E27FC236}">
                <a16:creationId xmlns:a16="http://schemas.microsoft.com/office/drawing/2014/main" id="{1EF9047D-383E-4E5C-8CDA-F83C39B24F93}"/>
              </a:ext>
            </a:extLst>
          </p:cNvPr>
          <p:cNvGrpSpPr/>
          <p:nvPr/>
        </p:nvGrpSpPr>
        <p:grpSpPr bwMode="auto">
          <a:xfrm>
            <a:off x="4213643" y="140669"/>
            <a:ext cx="3573065" cy="696471"/>
            <a:chOff x="3791743" y="5346472"/>
            <a:chExt cx="5833187" cy="1152803"/>
          </a:xfrm>
          <a:effectLst/>
        </p:grpSpPr>
        <p:sp>
          <p:nvSpPr>
            <p:cNvPr id="22" name="任意多边形 166">
              <a:extLst>
                <a:ext uri="{FF2B5EF4-FFF2-40B4-BE49-F238E27FC236}">
                  <a16:creationId xmlns:a16="http://schemas.microsoft.com/office/drawing/2014/main" id="{FA5E99F9-436F-40FC-98C1-ECFDD0070644}"/>
                </a:ext>
              </a:extLst>
            </p:cNvPr>
            <p:cNvSpPr/>
            <p:nvPr/>
          </p:nvSpPr>
          <p:spPr>
            <a:xfrm>
              <a:off x="3791743" y="5347083"/>
              <a:ext cx="5833187" cy="1152192"/>
            </a:xfrm>
            <a:custGeom>
              <a:avLst/>
              <a:gdLst>
                <a:gd name="connsiteX0" fmla="*/ 619854 w 5832648"/>
                <a:gd name="connsiteY0" fmla="*/ 172234 h 1152128"/>
                <a:gd name="connsiteX1" fmla="*/ 247759 w 5832648"/>
                <a:gd name="connsiteY1" fmla="*/ 418875 h 1152128"/>
                <a:gd name="connsiteX2" fmla="*/ 216024 w 5832648"/>
                <a:gd name="connsiteY2" fmla="*/ 576064 h 1152128"/>
                <a:gd name="connsiteX3" fmla="*/ 216024 w 5832648"/>
                <a:gd name="connsiteY3" fmla="*/ 576063 h 1152128"/>
                <a:gd name="connsiteX4" fmla="*/ 216024 w 5832648"/>
                <a:gd name="connsiteY4" fmla="*/ 576064 h 1152128"/>
                <a:gd name="connsiteX5" fmla="*/ 216024 w 5832648"/>
                <a:gd name="connsiteY5" fmla="*/ 576064 h 1152128"/>
                <a:gd name="connsiteX6" fmla="*/ 247759 w 5832648"/>
                <a:gd name="connsiteY6" fmla="*/ 733252 h 1152128"/>
                <a:gd name="connsiteX7" fmla="*/ 619854 w 5832648"/>
                <a:gd name="connsiteY7" fmla="*/ 979893 h 1152128"/>
                <a:gd name="connsiteX8" fmla="*/ 5212794 w 5832648"/>
                <a:gd name="connsiteY8" fmla="*/ 979894 h 1152128"/>
                <a:gd name="connsiteX9" fmla="*/ 5616624 w 5832648"/>
                <a:gd name="connsiteY9" fmla="*/ 576064 h 1152128"/>
                <a:gd name="connsiteX10" fmla="*/ 5616625 w 5832648"/>
                <a:gd name="connsiteY10" fmla="*/ 576064 h 1152128"/>
                <a:gd name="connsiteX11" fmla="*/ 5212795 w 5832648"/>
                <a:gd name="connsiteY11" fmla="*/ 172234 h 1152128"/>
                <a:gd name="connsiteX12" fmla="*/ 576064 w 5832648"/>
                <a:gd name="connsiteY12" fmla="*/ 0 h 1152128"/>
                <a:gd name="connsiteX13" fmla="*/ 5256584 w 5832648"/>
                <a:gd name="connsiteY13" fmla="*/ 0 h 1152128"/>
                <a:gd name="connsiteX14" fmla="*/ 5832648 w 5832648"/>
                <a:gd name="connsiteY14" fmla="*/ 576064 h 1152128"/>
                <a:gd name="connsiteX15" fmla="*/ 5256584 w 5832648"/>
                <a:gd name="connsiteY15" fmla="*/ 1152128 h 1152128"/>
                <a:gd name="connsiteX16" fmla="*/ 576064 w 5832648"/>
                <a:gd name="connsiteY16" fmla="*/ 1152128 h 1152128"/>
                <a:gd name="connsiteX17" fmla="*/ 0 w 5832648"/>
                <a:gd name="connsiteY17" fmla="*/ 576064 h 1152128"/>
                <a:gd name="connsiteX18" fmla="*/ 576064 w 5832648"/>
                <a:gd name="connsiteY18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32648" h="1152128">
                  <a:moveTo>
                    <a:pt x="619854" y="172234"/>
                  </a:moveTo>
                  <a:cubicBezTo>
                    <a:pt x="452583" y="172234"/>
                    <a:pt x="309064" y="273935"/>
                    <a:pt x="247759" y="418875"/>
                  </a:cubicBezTo>
                  <a:lnTo>
                    <a:pt x="216024" y="576064"/>
                  </a:lnTo>
                  <a:lnTo>
                    <a:pt x="216024" y="576063"/>
                  </a:lnTo>
                  <a:lnTo>
                    <a:pt x="216024" y="576064"/>
                  </a:lnTo>
                  <a:lnTo>
                    <a:pt x="216024" y="576064"/>
                  </a:lnTo>
                  <a:lnTo>
                    <a:pt x="247759" y="733252"/>
                  </a:lnTo>
                  <a:cubicBezTo>
                    <a:pt x="309064" y="878193"/>
                    <a:pt x="452583" y="979893"/>
                    <a:pt x="619854" y="979893"/>
                  </a:cubicBezTo>
                  <a:lnTo>
                    <a:pt x="5212794" y="979894"/>
                  </a:lnTo>
                  <a:cubicBezTo>
                    <a:pt x="5435823" y="979894"/>
                    <a:pt x="5616624" y="799093"/>
                    <a:pt x="5616624" y="576064"/>
                  </a:cubicBezTo>
                  <a:lnTo>
                    <a:pt x="5616625" y="576064"/>
                  </a:lnTo>
                  <a:cubicBezTo>
                    <a:pt x="5616625" y="353035"/>
                    <a:pt x="5435824" y="172234"/>
                    <a:pt x="5212795" y="172234"/>
                  </a:cubicBezTo>
                  <a:close/>
                  <a:moveTo>
                    <a:pt x="576064" y="0"/>
                  </a:moveTo>
                  <a:lnTo>
                    <a:pt x="5256584" y="0"/>
                  </a:lnTo>
                  <a:cubicBezTo>
                    <a:pt x="5574735" y="0"/>
                    <a:pt x="5832648" y="257913"/>
                    <a:pt x="5832648" y="576064"/>
                  </a:cubicBezTo>
                  <a:cubicBezTo>
                    <a:pt x="5832648" y="894215"/>
                    <a:pt x="5574735" y="1152128"/>
                    <a:pt x="5256584" y="1152128"/>
                  </a:cubicBezTo>
                  <a:lnTo>
                    <a:pt x="576064" y="1152128"/>
                  </a:lnTo>
                  <a:cubicBezTo>
                    <a:pt x="257913" y="1152128"/>
                    <a:pt x="0" y="894215"/>
                    <a:pt x="0" y="576064"/>
                  </a:cubicBezTo>
                  <a:cubicBezTo>
                    <a:pt x="0" y="257913"/>
                    <a:pt x="257913" y="0"/>
                    <a:pt x="57606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9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23" name="圆角矩形 165">
              <a:extLst>
                <a:ext uri="{FF2B5EF4-FFF2-40B4-BE49-F238E27FC236}">
                  <a16:creationId xmlns:a16="http://schemas.microsoft.com/office/drawing/2014/main" id="{6609CA73-462F-47CB-8223-090001FD46EF}"/>
                </a:ext>
              </a:extLst>
            </p:cNvPr>
            <p:cNvSpPr/>
            <p:nvPr/>
          </p:nvSpPr>
          <p:spPr>
            <a:xfrm>
              <a:off x="4007769" y="5518706"/>
              <a:ext cx="5400600" cy="80765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B3F32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  <a:sym typeface="Arial"/>
                </a:rPr>
                <a:t>项目亮点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B3F32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  <a:sym typeface="Arial"/>
                </a:rPr>
                <a:t>7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endParaRPr>
            </a:p>
          </p:txBody>
        </p:sp>
        <p:sp>
          <p:nvSpPr>
            <p:cNvPr id="24" name="圆角矩形 167">
              <a:extLst>
                <a:ext uri="{FF2B5EF4-FFF2-40B4-BE49-F238E27FC236}">
                  <a16:creationId xmlns:a16="http://schemas.microsoft.com/office/drawing/2014/main" id="{B2D389B0-2976-4EF1-8A05-B623C82B7FB4}"/>
                </a:ext>
              </a:extLst>
            </p:cNvPr>
            <p:cNvSpPr/>
            <p:nvPr/>
          </p:nvSpPr>
          <p:spPr>
            <a:xfrm>
              <a:off x="3791744" y="5346472"/>
              <a:ext cx="5832649" cy="1152127"/>
            </a:xfrm>
            <a:prstGeom prst="roundRect">
              <a:avLst>
                <a:gd name="adj" fmla="val 50000"/>
              </a:avLst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9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40340C2C-F416-4E02-83D6-6CDAF5AC7791}"/>
              </a:ext>
            </a:extLst>
          </p:cNvPr>
          <p:cNvSpPr txBox="1"/>
          <p:nvPr/>
        </p:nvSpPr>
        <p:spPr>
          <a:xfrm>
            <a:off x="7549501" y="334811"/>
            <a:ext cx="4529524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电商购物车</a:t>
            </a:r>
            <a:r>
              <a:rPr lang="en-US" altLang="zh-CN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(</a:t>
            </a:r>
            <a:r>
              <a:rPr lang="zh-CN" altLang="en-US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自主原创</a:t>
            </a:r>
            <a:r>
              <a:rPr lang="en-US" altLang="zh-CN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)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EB3F32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C9607E81-D53D-454D-AE74-55F0F8389993}"/>
              </a:ext>
            </a:extLst>
          </p:cNvPr>
          <p:cNvCxnSpPr>
            <a:cxnSpLocks/>
          </p:cNvCxnSpPr>
          <p:nvPr/>
        </p:nvCxnSpPr>
        <p:spPr>
          <a:xfrm>
            <a:off x="8380520" y="732676"/>
            <a:ext cx="2432482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C6DA5759-0B13-44FE-86F9-B5E55A813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66" y="2595425"/>
            <a:ext cx="1828958" cy="2088061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54E3DD47-3E7B-49EB-9377-32E8EA920E5D}"/>
              </a:ext>
            </a:extLst>
          </p:cNvPr>
          <p:cNvSpPr txBox="1"/>
          <p:nvPr/>
        </p:nvSpPr>
        <p:spPr>
          <a:xfrm>
            <a:off x="3735249" y="1125022"/>
            <a:ext cx="4529524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精确到一分一厘的购物车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EB3F32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5C0F4650-2E3D-47C4-8962-33A87DF361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595152"/>
              </p:ext>
            </p:extLst>
          </p:nvPr>
        </p:nvGraphicFramePr>
        <p:xfrm>
          <a:off x="2154252" y="2572655"/>
          <a:ext cx="3341026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1026">
                  <a:extLst>
                    <a:ext uri="{9D8B030D-6E8A-4147-A177-3AD203B41FA5}">
                      <a16:colId xmlns:a16="http://schemas.microsoft.com/office/drawing/2014/main" val="3532430070"/>
                    </a:ext>
                  </a:extLst>
                </a:gridCol>
              </a:tblGrid>
              <a:tr h="360442">
                <a:tc>
                  <a:txBody>
                    <a:bodyPr/>
                    <a:lstStyle/>
                    <a:p>
                      <a:r>
                        <a:rPr lang="zh-CN" altLang="en-US" dirty="0"/>
                        <a:t>前端详细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349065"/>
                  </a:ext>
                </a:extLst>
              </a:tr>
              <a:tr h="3904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dirty="0"/>
                        <a:t>JavaScript </a:t>
                      </a:r>
                      <a:r>
                        <a:rPr lang="zh-CN" altLang="en-US" sz="2000" dirty="0"/>
                        <a:t>实体</a:t>
                      </a:r>
                      <a:endParaRPr lang="en-US" altLang="zh-C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389973"/>
                  </a:ext>
                </a:extLst>
              </a:tr>
              <a:tr h="3978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400" dirty="0"/>
                        <a:t>JavaScript </a:t>
                      </a:r>
                      <a:r>
                        <a:rPr lang="en-US" altLang="zh-CN" sz="2400" dirty="0" err="1"/>
                        <a:t>FormData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192814"/>
                  </a:ext>
                </a:extLst>
              </a:tr>
              <a:tr h="4505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400" dirty="0"/>
                        <a:t>Ajax</a:t>
                      </a:r>
                      <a:r>
                        <a:rPr lang="zh-CN" altLang="en-US" sz="2400" dirty="0"/>
                        <a:t>传输</a:t>
                      </a:r>
                      <a:r>
                        <a:rPr lang="en-US" altLang="zh-CN" sz="2400" dirty="0" err="1"/>
                        <a:t>js</a:t>
                      </a:r>
                      <a:r>
                        <a:rPr lang="zh-CN" altLang="en-US" sz="2400" dirty="0"/>
                        <a:t>实体集合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038222"/>
                  </a:ext>
                </a:extLst>
              </a:tr>
              <a:tr h="4505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400" dirty="0"/>
                        <a:t>Jquery</a:t>
                      </a:r>
                      <a:r>
                        <a:rPr lang="zh-CN" altLang="en-US" sz="2400" dirty="0"/>
                        <a:t>的</a:t>
                      </a:r>
                      <a:r>
                        <a:rPr lang="en-US" altLang="zh-CN" sz="2400" dirty="0" err="1"/>
                        <a:t>dom</a:t>
                      </a:r>
                      <a:r>
                        <a:rPr lang="zh-CN" altLang="en-US" sz="2400" dirty="0"/>
                        <a:t>操作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089868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9EC4AD82-43B7-4E03-B792-A0B899B8D855}"/>
              </a:ext>
            </a:extLst>
          </p:cNvPr>
          <p:cNvSpPr txBox="1"/>
          <p:nvPr/>
        </p:nvSpPr>
        <p:spPr>
          <a:xfrm>
            <a:off x="2953013" y="1793417"/>
            <a:ext cx="4529524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技术难度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EB3F32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16" name="星形: 五角 15">
            <a:extLst>
              <a:ext uri="{FF2B5EF4-FFF2-40B4-BE49-F238E27FC236}">
                <a16:creationId xmlns:a16="http://schemas.microsoft.com/office/drawing/2014/main" id="{61FBC9F2-27F4-4E5B-BAB5-2FA072DA14CA}"/>
              </a:ext>
            </a:extLst>
          </p:cNvPr>
          <p:cNvSpPr/>
          <p:nvPr/>
        </p:nvSpPr>
        <p:spPr>
          <a:xfrm>
            <a:off x="6480768" y="1712881"/>
            <a:ext cx="411333" cy="369332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星形: 五角 16">
            <a:extLst>
              <a:ext uri="{FF2B5EF4-FFF2-40B4-BE49-F238E27FC236}">
                <a16:creationId xmlns:a16="http://schemas.microsoft.com/office/drawing/2014/main" id="{3E3F07FC-46BC-4E5E-A6D8-20AB375E9884}"/>
              </a:ext>
            </a:extLst>
          </p:cNvPr>
          <p:cNvSpPr/>
          <p:nvPr/>
        </p:nvSpPr>
        <p:spPr>
          <a:xfrm>
            <a:off x="5890333" y="1730567"/>
            <a:ext cx="411333" cy="369332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星形: 五角 17">
            <a:extLst>
              <a:ext uri="{FF2B5EF4-FFF2-40B4-BE49-F238E27FC236}">
                <a16:creationId xmlns:a16="http://schemas.microsoft.com/office/drawing/2014/main" id="{E6F4696D-7605-4990-A1A1-B21327E74ED6}"/>
              </a:ext>
            </a:extLst>
          </p:cNvPr>
          <p:cNvSpPr/>
          <p:nvPr/>
        </p:nvSpPr>
        <p:spPr>
          <a:xfrm>
            <a:off x="7661639" y="1712881"/>
            <a:ext cx="411333" cy="369332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星形: 五角 18">
            <a:extLst>
              <a:ext uri="{FF2B5EF4-FFF2-40B4-BE49-F238E27FC236}">
                <a16:creationId xmlns:a16="http://schemas.microsoft.com/office/drawing/2014/main" id="{6CCD7401-6432-4D20-84BD-9CDEC10AD8B8}"/>
              </a:ext>
            </a:extLst>
          </p:cNvPr>
          <p:cNvSpPr/>
          <p:nvPr/>
        </p:nvSpPr>
        <p:spPr>
          <a:xfrm>
            <a:off x="7066095" y="1712881"/>
            <a:ext cx="411333" cy="369332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星形: 五角 26">
            <a:extLst>
              <a:ext uri="{FF2B5EF4-FFF2-40B4-BE49-F238E27FC236}">
                <a16:creationId xmlns:a16="http://schemas.microsoft.com/office/drawing/2014/main" id="{B1EACB7E-5E76-47AC-A674-4D2BB52E7D52}"/>
              </a:ext>
            </a:extLst>
          </p:cNvPr>
          <p:cNvSpPr/>
          <p:nvPr/>
        </p:nvSpPr>
        <p:spPr>
          <a:xfrm>
            <a:off x="8222894" y="1712881"/>
            <a:ext cx="411333" cy="369332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9A268BFC-18C0-483E-9DED-E25809EA3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937772"/>
              </p:ext>
            </p:extLst>
          </p:nvPr>
        </p:nvGraphicFramePr>
        <p:xfrm>
          <a:off x="5823788" y="2598570"/>
          <a:ext cx="3660535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0535">
                  <a:extLst>
                    <a:ext uri="{9D8B030D-6E8A-4147-A177-3AD203B41FA5}">
                      <a16:colId xmlns:a16="http://schemas.microsoft.com/office/drawing/2014/main" val="3532430070"/>
                    </a:ext>
                  </a:extLst>
                </a:gridCol>
              </a:tblGrid>
              <a:tr h="306061">
                <a:tc>
                  <a:txBody>
                    <a:bodyPr/>
                    <a:lstStyle/>
                    <a:p>
                      <a:r>
                        <a:rPr lang="zh-CN" altLang="en-US" dirty="0"/>
                        <a:t>后端详细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349065"/>
                  </a:ext>
                </a:extLst>
              </a:tr>
              <a:tr h="33156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 dirty="0"/>
                        <a:t>遍历集合中所有键</a:t>
                      </a:r>
                      <a:endParaRPr lang="en-US" altLang="zh-C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389973"/>
                  </a:ext>
                </a:extLst>
              </a:tr>
              <a:tr h="3825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400" dirty="0"/>
                        <a:t>根据键得到所有值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192814"/>
                  </a:ext>
                </a:extLst>
              </a:tr>
              <a:tr h="37011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400" dirty="0"/>
                        <a:t>用</a:t>
                      </a:r>
                      <a:r>
                        <a:rPr lang="en-US" altLang="zh-CN" sz="2400" dirty="0" err="1"/>
                        <a:t>fastjson</a:t>
                      </a:r>
                      <a:r>
                        <a:rPr lang="zh-CN" altLang="en-US" sz="2400" dirty="0"/>
                        <a:t>转换值为</a:t>
                      </a:r>
                      <a:r>
                        <a:rPr lang="en-US" altLang="zh-CN" sz="2400" dirty="0"/>
                        <a:t>bean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038222"/>
                  </a:ext>
                </a:extLst>
              </a:tr>
              <a:tr h="3825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400" dirty="0"/>
                        <a:t>持久化</a:t>
                      </a:r>
                      <a:r>
                        <a:rPr lang="en-US" altLang="zh-CN" sz="2400" dirty="0"/>
                        <a:t>json - bean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089868"/>
                  </a:ext>
                </a:extLst>
              </a:tr>
            </a:tbl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35B934DE-DA5D-4940-B973-ED3D6C3AB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9920" y="2569394"/>
            <a:ext cx="2126164" cy="2408129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82AC7965-CC82-475C-8855-C064CF1D5B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274" y="6051586"/>
            <a:ext cx="1587302" cy="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switch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54F69A1-A90A-4569-86AE-B8EC8D94AE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3256" y="0"/>
            <a:ext cx="7485488" cy="6858000"/>
          </a:xfrm>
          <a:prstGeom prst="rect">
            <a:avLst/>
          </a:prstGeom>
        </p:spPr>
      </p:pic>
      <p:sp>
        <p:nvSpPr>
          <p:cNvPr id="33" name="AutoShape 30">
            <a:extLst>
              <a:ext uri="{FF2B5EF4-FFF2-40B4-BE49-F238E27FC236}">
                <a16:creationId xmlns:a16="http://schemas.microsoft.com/office/drawing/2014/main" id="{0E757C22-3443-420E-B9D3-4132AA66CAC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230395" y="3743825"/>
            <a:ext cx="524510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998757C-EE91-437F-A2ED-98C620961F49}"/>
              </a:ext>
            </a:extLst>
          </p:cNvPr>
          <p:cNvSpPr txBox="1"/>
          <p:nvPr/>
        </p:nvSpPr>
        <p:spPr>
          <a:xfrm>
            <a:off x="2520710" y="3340224"/>
            <a:ext cx="7485489" cy="553992"/>
          </a:xfrm>
          <a:prstGeom prst="rect">
            <a:avLst/>
          </a:prstGeom>
          <a:noFill/>
        </p:spPr>
        <p:txBody>
          <a:bodyPr wrap="square" lIns="121915" tIns="60957" rIns="121915" bIns="60957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cs typeface="+mn-ea"/>
                <a:sym typeface="Arial"/>
              </a:rPr>
              <a:t>感谢观看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cs typeface="+mn-ea"/>
                <a:sym typeface="Arial"/>
              </a:rPr>
              <a:t>,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cs typeface="+mn-ea"/>
                <a:sym typeface="Arial"/>
              </a:rPr>
              <a:t>马上进入下一环节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16DD716-3D82-47A4-9BD3-556DDE949C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062" y="2157115"/>
            <a:ext cx="2192671" cy="105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3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switch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8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ED69DBF3-F4F2-47F7-8E68-6D19551C51AE}"/>
              </a:ext>
            </a:extLst>
          </p:cNvPr>
          <p:cNvSpPr/>
          <p:nvPr/>
        </p:nvSpPr>
        <p:spPr>
          <a:xfrm>
            <a:off x="311989" y="285948"/>
            <a:ext cx="11568021" cy="6204544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/>
              <a:ea typeface="微软雅黑"/>
              <a:sym typeface="Arial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9F67485-4E9C-42AA-95C0-F3D001D7C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6228" y="-1619052"/>
            <a:ext cx="12192000" cy="381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81FC056-C5C3-4298-8A1A-569E6BDF8392}"/>
              </a:ext>
            </a:extLst>
          </p:cNvPr>
          <p:cNvSpPr txBox="1"/>
          <p:nvPr/>
        </p:nvSpPr>
        <p:spPr>
          <a:xfrm>
            <a:off x="3775009" y="3036548"/>
            <a:ext cx="5095891" cy="90990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defTabSz="609459">
              <a:lnSpc>
                <a:spcPct val="150000"/>
              </a:lnSpc>
            </a:pPr>
            <a:r>
              <a:rPr lang="zh-CN" altLang="en-US" dirty="0"/>
              <a:t>用户</a:t>
            </a:r>
            <a:r>
              <a:rPr lang="en-US" altLang="zh-CN" dirty="0"/>
              <a:t>A : </a:t>
            </a:r>
            <a:r>
              <a:rPr lang="zh-CN" altLang="en-US" dirty="0"/>
              <a:t>因为天气冷</a:t>
            </a:r>
            <a:r>
              <a:rPr lang="en-US" altLang="zh-CN" dirty="0"/>
              <a:t>,</a:t>
            </a:r>
            <a:r>
              <a:rPr lang="zh-CN" altLang="en-US" dirty="0"/>
              <a:t>或时间太晚或者其他原因不想出门吃饭</a:t>
            </a:r>
            <a:r>
              <a:rPr lang="en-US" altLang="zh-CN" dirty="0"/>
              <a:t>.</a:t>
            </a:r>
            <a:endParaRPr lang="en-US" altLang="zh-CN" dirty="0">
              <a:solidFill>
                <a:srgbClr val="203864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369F5229-6883-4A87-A988-81169C69BB70}"/>
              </a:ext>
            </a:extLst>
          </p:cNvPr>
          <p:cNvSpPr/>
          <p:nvPr/>
        </p:nvSpPr>
        <p:spPr>
          <a:xfrm>
            <a:off x="2395328" y="1861205"/>
            <a:ext cx="7058025" cy="3354532"/>
          </a:xfrm>
          <a:prstGeom prst="roundRect">
            <a:avLst/>
          </a:prstGeom>
          <a:noFill/>
          <a:ln w="7620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508FBC5-960D-4873-B97F-ED590D221E28}"/>
              </a:ext>
            </a:extLst>
          </p:cNvPr>
          <p:cNvSpPr txBox="1"/>
          <p:nvPr/>
        </p:nvSpPr>
        <p:spPr>
          <a:xfrm>
            <a:off x="4204062" y="1032693"/>
            <a:ext cx="32624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203864"/>
                </a:solidFill>
                <a:latin typeface="Arial"/>
                <a:ea typeface="微软雅黑"/>
                <a:cs typeface="+mn-ea"/>
                <a:sym typeface="Arial"/>
              </a:rPr>
              <a:t>需求分析案例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8A3F85E-AC2B-4F33-B836-F58BF79734DD}"/>
              </a:ext>
            </a:extLst>
          </p:cNvPr>
          <p:cNvCxnSpPr>
            <a:cxnSpLocks/>
          </p:cNvCxnSpPr>
          <p:nvPr/>
        </p:nvCxnSpPr>
        <p:spPr>
          <a:xfrm flipV="1">
            <a:off x="3756052" y="2429975"/>
            <a:ext cx="2566903" cy="11812"/>
          </a:xfrm>
          <a:prstGeom prst="line">
            <a:avLst/>
          </a:prstGeom>
          <a:ln>
            <a:solidFill>
              <a:srgbClr val="3AB6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CD6E99E3-8CD0-466B-A834-EBEE8F449DEA}"/>
              </a:ext>
            </a:extLst>
          </p:cNvPr>
          <p:cNvCxnSpPr>
            <a:cxnSpLocks/>
          </p:cNvCxnSpPr>
          <p:nvPr/>
        </p:nvCxnSpPr>
        <p:spPr>
          <a:xfrm>
            <a:off x="2513976" y="2451725"/>
            <a:ext cx="138530" cy="0"/>
          </a:xfrm>
          <a:prstGeom prst="line">
            <a:avLst/>
          </a:prstGeom>
          <a:ln>
            <a:solidFill>
              <a:srgbClr val="3AB6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C7E4C71E-3B1A-4706-861E-CDFD24A5BB62}"/>
              </a:ext>
            </a:extLst>
          </p:cNvPr>
          <p:cNvSpPr txBox="1"/>
          <p:nvPr/>
        </p:nvSpPr>
        <p:spPr>
          <a:xfrm>
            <a:off x="3756052" y="4260702"/>
            <a:ext cx="6390972" cy="494409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defTabSz="609459">
              <a:lnSpc>
                <a:spcPct val="150000"/>
              </a:lnSpc>
            </a:pPr>
            <a:r>
              <a:rPr lang="zh-CN" altLang="en-US" dirty="0"/>
              <a:t>商户</a:t>
            </a:r>
            <a:r>
              <a:rPr lang="en-US" altLang="zh-CN" dirty="0"/>
              <a:t>B : </a:t>
            </a:r>
            <a:r>
              <a:rPr lang="zh-CN" altLang="en-US" dirty="0"/>
              <a:t>因为门店偏僻</a:t>
            </a:r>
            <a:r>
              <a:rPr lang="en-US" altLang="zh-CN" dirty="0"/>
              <a:t>,</a:t>
            </a:r>
            <a:r>
              <a:rPr lang="zh-CN" altLang="en-US" dirty="0"/>
              <a:t>客流量稀少</a:t>
            </a:r>
            <a:endParaRPr lang="en-US" altLang="zh-CN" dirty="0">
              <a:solidFill>
                <a:srgbClr val="203864"/>
              </a:solidFill>
              <a:latin typeface="Arial"/>
              <a:ea typeface="微软雅黑"/>
              <a:sym typeface="Arial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35C2936-69E5-4A88-8A8C-9D9F4A2035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2708" y="441580"/>
            <a:ext cx="1587302" cy="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5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switch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49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49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  <p:bldP spid="15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图片 68">
            <a:extLst>
              <a:ext uri="{FF2B5EF4-FFF2-40B4-BE49-F238E27FC236}">
                <a16:creationId xmlns:a16="http://schemas.microsoft.com/office/drawing/2014/main" id="{B3A3A425-C41E-4B27-97C9-A402CE44E2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04158" y="36331"/>
            <a:ext cx="6810375" cy="3686175"/>
          </a:xfrm>
          <a:prstGeom prst="rect">
            <a:avLst/>
          </a:prstGeom>
        </p:spPr>
      </p:pic>
      <p:pic>
        <p:nvPicPr>
          <p:cNvPr id="117" name="图片 116">
            <a:extLst>
              <a:ext uri="{FF2B5EF4-FFF2-40B4-BE49-F238E27FC236}">
                <a16:creationId xmlns:a16="http://schemas.microsoft.com/office/drawing/2014/main" id="{C708B289-E5F9-4082-A91F-D87061A0FBC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5095" y="-1460321"/>
            <a:ext cx="2236456" cy="3275095"/>
          </a:xfrm>
          <a:prstGeom prst="rect">
            <a:avLst/>
          </a:prstGeom>
        </p:spPr>
      </p:pic>
      <p:grpSp>
        <p:nvGrpSpPr>
          <p:cNvPr id="118" name="组合 55">
            <a:extLst>
              <a:ext uri="{FF2B5EF4-FFF2-40B4-BE49-F238E27FC236}">
                <a16:creationId xmlns:a16="http://schemas.microsoft.com/office/drawing/2014/main" id="{7CD5EA1E-7026-4009-B024-40C7442E937D}"/>
              </a:ext>
            </a:extLst>
          </p:cNvPr>
          <p:cNvGrpSpPr/>
          <p:nvPr/>
        </p:nvGrpSpPr>
        <p:grpSpPr bwMode="auto">
          <a:xfrm>
            <a:off x="4193488" y="177227"/>
            <a:ext cx="3573066" cy="696102"/>
            <a:chOff x="3791205" y="5346441"/>
            <a:chExt cx="5833188" cy="1152192"/>
          </a:xfrm>
        </p:grpSpPr>
        <p:sp>
          <p:nvSpPr>
            <p:cNvPr id="120" name="任意多边形 166">
              <a:extLst>
                <a:ext uri="{FF2B5EF4-FFF2-40B4-BE49-F238E27FC236}">
                  <a16:creationId xmlns:a16="http://schemas.microsoft.com/office/drawing/2014/main" id="{733973B6-8202-4DDB-BC62-B0DE889049C1}"/>
                </a:ext>
              </a:extLst>
            </p:cNvPr>
            <p:cNvSpPr/>
            <p:nvPr/>
          </p:nvSpPr>
          <p:spPr>
            <a:xfrm>
              <a:off x="3791205" y="5346441"/>
              <a:ext cx="5833186" cy="1152192"/>
            </a:xfrm>
            <a:custGeom>
              <a:avLst/>
              <a:gdLst>
                <a:gd name="connsiteX0" fmla="*/ 619854 w 5832648"/>
                <a:gd name="connsiteY0" fmla="*/ 172234 h 1152128"/>
                <a:gd name="connsiteX1" fmla="*/ 247759 w 5832648"/>
                <a:gd name="connsiteY1" fmla="*/ 418875 h 1152128"/>
                <a:gd name="connsiteX2" fmla="*/ 216024 w 5832648"/>
                <a:gd name="connsiteY2" fmla="*/ 576064 h 1152128"/>
                <a:gd name="connsiteX3" fmla="*/ 216024 w 5832648"/>
                <a:gd name="connsiteY3" fmla="*/ 576063 h 1152128"/>
                <a:gd name="connsiteX4" fmla="*/ 216024 w 5832648"/>
                <a:gd name="connsiteY4" fmla="*/ 576064 h 1152128"/>
                <a:gd name="connsiteX5" fmla="*/ 216024 w 5832648"/>
                <a:gd name="connsiteY5" fmla="*/ 576064 h 1152128"/>
                <a:gd name="connsiteX6" fmla="*/ 247759 w 5832648"/>
                <a:gd name="connsiteY6" fmla="*/ 733252 h 1152128"/>
                <a:gd name="connsiteX7" fmla="*/ 619854 w 5832648"/>
                <a:gd name="connsiteY7" fmla="*/ 979893 h 1152128"/>
                <a:gd name="connsiteX8" fmla="*/ 5212794 w 5832648"/>
                <a:gd name="connsiteY8" fmla="*/ 979894 h 1152128"/>
                <a:gd name="connsiteX9" fmla="*/ 5616624 w 5832648"/>
                <a:gd name="connsiteY9" fmla="*/ 576064 h 1152128"/>
                <a:gd name="connsiteX10" fmla="*/ 5616625 w 5832648"/>
                <a:gd name="connsiteY10" fmla="*/ 576064 h 1152128"/>
                <a:gd name="connsiteX11" fmla="*/ 5212795 w 5832648"/>
                <a:gd name="connsiteY11" fmla="*/ 172234 h 1152128"/>
                <a:gd name="connsiteX12" fmla="*/ 576064 w 5832648"/>
                <a:gd name="connsiteY12" fmla="*/ 0 h 1152128"/>
                <a:gd name="connsiteX13" fmla="*/ 5256584 w 5832648"/>
                <a:gd name="connsiteY13" fmla="*/ 0 h 1152128"/>
                <a:gd name="connsiteX14" fmla="*/ 5832648 w 5832648"/>
                <a:gd name="connsiteY14" fmla="*/ 576064 h 1152128"/>
                <a:gd name="connsiteX15" fmla="*/ 5256584 w 5832648"/>
                <a:gd name="connsiteY15" fmla="*/ 1152128 h 1152128"/>
                <a:gd name="connsiteX16" fmla="*/ 576064 w 5832648"/>
                <a:gd name="connsiteY16" fmla="*/ 1152128 h 1152128"/>
                <a:gd name="connsiteX17" fmla="*/ 0 w 5832648"/>
                <a:gd name="connsiteY17" fmla="*/ 576064 h 1152128"/>
                <a:gd name="connsiteX18" fmla="*/ 576064 w 5832648"/>
                <a:gd name="connsiteY18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32648" h="1152128">
                  <a:moveTo>
                    <a:pt x="619854" y="172234"/>
                  </a:moveTo>
                  <a:cubicBezTo>
                    <a:pt x="452583" y="172234"/>
                    <a:pt x="309064" y="273935"/>
                    <a:pt x="247759" y="418875"/>
                  </a:cubicBezTo>
                  <a:lnTo>
                    <a:pt x="216024" y="576064"/>
                  </a:lnTo>
                  <a:lnTo>
                    <a:pt x="216024" y="576063"/>
                  </a:lnTo>
                  <a:lnTo>
                    <a:pt x="216024" y="576064"/>
                  </a:lnTo>
                  <a:lnTo>
                    <a:pt x="216024" y="576064"/>
                  </a:lnTo>
                  <a:lnTo>
                    <a:pt x="247759" y="733252"/>
                  </a:lnTo>
                  <a:cubicBezTo>
                    <a:pt x="309064" y="878193"/>
                    <a:pt x="452583" y="979893"/>
                    <a:pt x="619854" y="979893"/>
                  </a:cubicBezTo>
                  <a:lnTo>
                    <a:pt x="5212794" y="979894"/>
                  </a:lnTo>
                  <a:cubicBezTo>
                    <a:pt x="5435823" y="979894"/>
                    <a:pt x="5616624" y="799093"/>
                    <a:pt x="5616624" y="576064"/>
                  </a:cubicBezTo>
                  <a:lnTo>
                    <a:pt x="5616625" y="576064"/>
                  </a:lnTo>
                  <a:cubicBezTo>
                    <a:pt x="5616625" y="353035"/>
                    <a:pt x="5435824" y="172234"/>
                    <a:pt x="5212795" y="172234"/>
                  </a:cubicBezTo>
                  <a:close/>
                  <a:moveTo>
                    <a:pt x="576064" y="0"/>
                  </a:moveTo>
                  <a:lnTo>
                    <a:pt x="5256584" y="0"/>
                  </a:lnTo>
                  <a:cubicBezTo>
                    <a:pt x="5574735" y="0"/>
                    <a:pt x="5832648" y="257913"/>
                    <a:pt x="5832648" y="576064"/>
                  </a:cubicBezTo>
                  <a:cubicBezTo>
                    <a:pt x="5832648" y="894215"/>
                    <a:pt x="5574735" y="1152128"/>
                    <a:pt x="5256584" y="1152128"/>
                  </a:cubicBezTo>
                  <a:lnTo>
                    <a:pt x="576064" y="1152128"/>
                  </a:lnTo>
                  <a:cubicBezTo>
                    <a:pt x="257913" y="1152128"/>
                    <a:pt x="0" y="894215"/>
                    <a:pt x="0" y="576064"/>
                  </a:cubicBezTo>
                  <a:cubicBezTo>
                    <a:pt x="0" y="257913"/>
                    <a:pt x="257913" y="0"/>
                    <a:pt x="57606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800" dirty="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119" name="圆角矩形 165">
              <a:extLst>
                <a:ext uri="{FF2B5EF4-FFF2-40B4-BE49-F238E27FC236}">
                  <a16:creationId xmlns:a16="http://schemas.microsoft.com/office/drawing/2014/main" id="{7466C484-A933-4AC1-A588-82F34066E0F1}"/>
                </a:ext>
              </a:extLst>
            </p:cNvPr>
            <p:cNvSpPr/>
            <p:nvPr/>
          </p:nvSpPr>
          <p:spPr>
            <a:xfrm>
              <a:off x="4007769" y="5518708"/>
              <a:ext cx="5400600" cy="80765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dist"/>
              <a:r>
                <a:rPr lang="zh-CN" altLang="en-US" sz="2000" b="1" spc="-150" dirty="0">
                  <a:solidFill>
                    <a:srgbClr val="EB3F32"/>
                  </a:solidFill>
                  <a:latin typeface="Arial"/>
                  <a:ea typeface="微软雅黑"/>
                  <a:sym typeface="Arial"/>
                </a:rPr>
                <a:t>用户设备分析</a:t>
              </a:r>
            </a:p>
          </p:txBody>
        </p:sp>
        <p:sp>
          <p:nvSpPr>
            <p:cNvPr id="121" name="圆角矩形 167">
              <a:extLst>
                <a:ext uri="{FF2B5EF4-FFF2-40B4-BE49-F238E27FC236}">
                  <a16:creationId xmlns:a16="http://schemas.microsoft.com/office/drawing/2014/main" id="{317DDEC0-D9DA-4C20-825B-9F02AFC30191}"/>
                </a:ext>
              </a:extLst>
            </p:cNvPr>
            <p:cNvSpPr/>
            <p:nvPr/>
          </p:nvSpPr>
          <p:spPr>
            <a:xfrm>
              <a:off x="3791744" y="5346472"/>
              <a:ext cx="5832649" cy="1152127"/>
            </a:xfrm>
            <a:prstGeom prst="roundRect">
              <a:avLst>
                <a:gd name="adj" fmla="val 50000"/>
              </a:avLst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sp>
        <p:nvSpPr>
          <p:cNvPr id="50" name="TextBox 3">
            <a:extLst>
              <a:ext uri="{FF2B5EF4-FFF2-40B4-BE49-F238E27FC236}">
                <a16:creationId xmlns:a16="http://schemas.microsoft.com/office/drawing/2014/main" id="{1F5C031C-3F51-48A6-B340-6E06077F852A}"/>
              </a:ext>
            </a:extLst>
          </p:cNvPr>
          <p:cNvSpPr txBox="1"/>
          <p:nvPr/>
        </p:nvSpPr>
        <p:spPr>
          <a:xfrm>
            <a:off x="4193488" y="2164069"/>
            <a:ext cx="1303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CN" altLang="en-US" sz="2400" b="1" noProof="1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网络</a:t>
            </a:r>
          </a:p>
        </p:txBody>
      </p:sp>
      <p:sp>
        <p:nvSpPr>
          <p:cNvPr id="51" name="TextBox 5">
            <a:extLst>
              <a:ext uri="{FF2B5EF4-FFF2-40B4-BE49-F238E27FC236}">
                <a16:creationId xmlns:a16="http://schemas.microsoft.com/office/drawing/2014/main" id="{284E7BC1-E19A-4703-BFD2-E360494ECE85}"/>
              </a:ext>
            </a:extLst>
          </p:cNvPr>
          <p:cNvSpPr txBox="1"/>
          <p:nvPr/>
        </p:nvSpPr>
        <p:spPr>
          <a:xfrm>
            <a:off x="4193488" y="2723670"/>
            <a:ext cx="4648200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随着互联网的发展</a:t>
            </a:r>
            <a:r>
              <a:rPr lang="en-US" altLang="zh-CN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,4g</a:t>
            </a:r>
            <a:r>
              <a:rPr lang="zh-CN" altLang="en-US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网络</a:t>
            </a:r>
            <a:r>
              <a:rPr lang="en-US" altLang="zh-CN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,</a:t>
            </a:r>
            <a:r>
              <a:rPr lang="en-US" altLang="zh-CN" sz="1400" dirty="0" err="1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wifi</a:t>
            </a:r>
            <a:r>
              <a:rPr lang="en-US" altLang="zh-CN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,</a:t>
            </a:r>
            <a:r>
              <a:rPr lang="zh-CN" altLang="en-US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已经随处覆盖</a:t>
            </a:r>
            <a:endParaRPr lang="zh-CN" altLang="zh-CN" sz="1400" dirty="0">
              <a:solidFill>
                <a:srgbClr val="7F7F7F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52" name="TextBox 6">
            <a:extLst>
              <a:ext uri="{FF2B5EF4-FFF2-40B4-BE49-F238E27FC236}">
                <a16:creationId xmlns:a16="http://schemas.microsoft.com/office/drawing/2014/main" id="{B3267C93-87F2-4AC4-9A1E-A5656FF7244B}"/>
              </a:ext>
            </a:extLst>
          </p:cNvPr>
          <p:cNvSpPr txBox="1"/>
          <p:nvPr/>
        </p:nvSpPr>
        <p:spPr>
          <a:xfrm>
            <a:off x="4164262" y="3906210"/>
            <a:ext cx="1860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CN" altLang="en-US" sz="2400" b="1" noProof="1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设备</a:t>
            </a:r>
          </a:p>
        </p:txBody>
      </p:sp>
      <p:sp>
        <p:nvSpPr>
          <p:cNvPr id="53" name="TextBox 8">
            <a:extLst>
              <a:ext uri="{FF2B5EF4-FFF2-40B4-BE49-F238E27FC236}">
                <a16:creationId xmlns:a16="http://schemas.microsoft.com/office/drawing/2014/main" id="{EF15DC26-59C8-4D95-9177-DDC116788017}"/>
              </a:ext>
            </a:extLst>
          </p:cNvPr>
          <p:cNvSpPr txBox="1"/>
          <p:nvPr/>
        </p:nvSpPr>
        <p:spPr>
          <a:xfrm>
            <a:off x="4164262" y="4574011"/>
            <a:ext cx="4560279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大部分年轻人都有电脑</a:t>
            </a:r>
            <a:r>
              <a:rPr lang="en-US" altLang="zh-CN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,</a:t>
            </a:r>
            <a:r>
              <a:rPr lang="zh-CN" altLang="en-US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老人小孩都有智能手机</a:t>
            </a:r>
            <a:r>
              <a:rPr lang="en-US" altLang="zh-CN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,</a:t>
            </a:r>
            <a:r>
              <a:rPr lang="zh-CN" altLang="en-US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微信在中国使用率非常高</a:t>
            </a:r>
            <a:endParaRPr lang="zh-CN" altLang="en-US" sz="1400" dirty="0">
              <a:solidFill>
                <a:srgbClr val="1C3A6A"/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81761E9F-7106-44E3-A59B-86002CB2C67D}"/>
              </a:ext>
            </a:extLst>
          </p:cNvPr>
          <p:cNvCxnSpPr>
            <a:cxnSpLocks/>
          </p:cNvCxnSpPr>
          <p:nvPr/>
        </p:nvCxnSpPr>
        <p:spPr>
          <a:xfrm>
            <a:off x="4326142" y="3732547"/>
            <a:ext cx="4350136" cy="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34259BE7-13B7-4CF7-A7D5-5692DB7802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698" y="28067"/>
            <a:ext cx="1587302" cy="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5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switch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00"/>
                            </p:stCondLst>
                            <p:childTnLst>
                              <p:par>
                                <p:cTn id="3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 tmFilter="0,0; .5, 1; 1, 1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2" grpId="0"/>
      <p:bldP spid="5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63">
            <a:extLst>
              <a:ext uri="{FF2B5EF4-FFF2-40B4-BE49-F238E27FC236}">
                <a16:creationId xmlns:a16="http://schemas.microsoft.com/office/drawing/2014/main" id="{11827866-6E20-49A2-B7EB-324412CE9D7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0141" y="1023011"/>
            <a:ext cx="5460610" cy="1277004"/>
          </a:xfrm>
          <a:prstGeom prst="rect">
            <a:avLst/>
          </a:prstGeom>
        </p:spPr>
      </p:pic>
      <p:sp>
        <p:nvSpPr>
          <p:cNvPr id="66" name="TextBox 11">
            <a:extLst>
              <a:ext uri="{FF2B5EF4-FFF2-40B4-BE49-F238E27FC236}">
                <a16:creationId xmlns:a16="http://schemas.microsoft.com/office/drawing/2014/main" id="{7AB29AB0-B956-47CE-BEA3-961963200F37}"/>
              </a:ext>
            </a:extLst>
          </p:cNvPr>
          <p:cNvSpPr txBox="1"/>
          <p:nvPr/>
        </p:nvSpPr>
        <p:spPr>
          <a:xfrm>
            <a:off x="3824930" y="1419755"/>
            <a:ext cx="3962574" cy="483516"/>
          </a:xfrm>
          <a:prstGeom prst="rect">
            <a:avLst/>
          </a:prstGeom>
          <a:noFill/>
        </p:spPr>
        <p:txBody>
          <a:bodyPr wrap="none" lIns="360000" tIns="0" rIns="0" bIns="0" anchor="ctr" anchorCtr="0">
            <a:noAutofit/>
          </a:bodyPr>
          <a:lstStyle/>
          <a:p>
            <a:pPr algn="ctr"/>
            <a:r>
              <a:rPr lang="zh-CN" altLang="en-US" sz="2800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项目模型初步显现</a:t>
            </a:r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E5729840-66C9-4221-96E9-646F5FA7E2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19929" y="60183"/>
            <a:ext cx="6810375" cy="3686175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5DFEF113-3A3A-4122-8CCC-A9FDF9540A5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8835390" y="4798061"/>
            <a:ext cx="3805831" cy="2059939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E5E6CE96-66D9-4D16-AFE7-7BD9A6F9294C}"/>
              </a:ext>
            </a:extLst>
          </p:cNvPr>
          <p:cNvSpPr txBox="1"/>
          <p:nvPr/>
        </p:nvSpPr>
        <p:spPr>
          <a:xfrm>
            <a:off x="3387852" y="2946000"/>
            <a:ext cx="4648200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1: </a:t>
            </a:r>
            <a:r>
              <a:rPr lang="zh-CN" altLang="en-US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项目需要入驻商家</a:t>
            </a:r>
            <a:r>
              <a:rPr lang="en-US" altLang="zh-CN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,</a:t>
            </a:r>
            <a:r>
              <a:rPr lang="zh-CN" altLang="en-US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入住时需要填写，和上传必要的资料由网站管理员审核</a:t>
            </a:r>
            <a:r>
              <a:rPr lang="en-US" altLang="zh-CN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.</a:t>
            </a:r>
            <a:r>
              <a:rPr lang="zh-CN" altLang="en-US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通过审核后才能上架商品</a:t>
            </a:r>
            <a:r>
              <a:rPr lang="en-US" altLang="zh-CN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,</a:t>
            </a:r>
            <a:r>
              <a:rPr lang="zh-CN" altLang="en-US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和下架商品</a:t>
            </a:r>
            <a:endParaRPr lang="zh-CN" altLang="zh-CN" sz="1400" dirty="0">
              <a:solidFill>
                <a:srgbClr val="7F7F7F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BB60FDBB-5B64-4DC2-BED9-211E66E9EEF2}"/>
              </a:ext>
            </a:extLst>
          </p:cNvPr>
          <p:cNvSpPr txBox="1"/>
          <p:nvPr/>
        </p:nvSpPr>
        <p:spPr>
          <a:xfrm>
            <a:off x="3387852" y="4008994"/>
            <a:ext cx="4648200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2: </a:t>
            </a:r>
            <a:r>
              <a:rPr lang="zh-CN" altLang="en-US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需要有用户注册</a:t>
            </a:r>
            <a:r>
              <a:rPr lang="en-US" altLang="zh-CN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,</a:t>
            </a:r>
            <a:r>
              <a:rPr lang="zh-CN" altLang="en-US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登录</a:t>
            </a:r>
            <a:r>
              <a:rPr lang="en-US" altLang="zh-CN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,</a:t>
            </a:r>
            <a:r>
              <a:rPr lang="zh-CN" altLang="en-US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用户可以筛选</a:t>
            </a:r>
            <a:r>
              <a:rPr lang="en-US" altLang="zh-CN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,</a:t>
            </a:r>
            <a:r>
              <a:rPr lang="zh-CN" altLang="en-US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搜索商家，浏览商品</a:t>
            </a:r>
            <a:r>
              <a:rPr lang="en-US" altLang="zh-CN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,</a:t>
            </a:r>
            <a:r>
              <a:rPr lang="zh-CN" altLang="en-US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下单</a:t>
            </a:r>
            <a:endParaRPr lang="zh-CN" altLang="zh-CN" sz="1400" dirty="0">
              <a:solidFill>
                <a:srgbClr val="7F7F7F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2028C541-CC7D-48C2-97E4-2E91E0D7507B}"/>
              </a:ext>
            </a:extLst>
          </p:cNvPr>
          <p:cNvSpPr txBox="1"/>
          <p:nvPr/>
        </p:nvSpPr>
        <p:spPr>
          <a:xfrm>
            <a:off x="3356611" y="4922374"/>
            <a:ext cx="4648200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3: </a:t>
            </a:r>
            <a:r>
              <a:rPr lang="zh-CN" altLang="en-US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需要有管理员审核商家资料</a:t>
            </a:r>
            <a:r>
              <a:rPr lang="en-US" altLang="zh-CN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,</a:t>
            </a:r>
            <a:r>
              <a:rPr lang="zh-CN" altLang="en-US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以及各种数据的后台显示</a:t>
            </a:r>
            <a:endParaRPr lang="zh-CN" altLang="zh-CN" sz="1400" dirty="0">
              <a:solidFill>
                <a:srgbClr val="7F7F7F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CA5074D2-6AB4-4BB1-9FA7-CD4C4F40B611}"/>
              </a:ext>
            </a:extLst>
          </p:cNvPr>
          <p:cNvSpPr txBox="1"/>
          <p:nvPr/>
        </p:nvSpPr>
        <p:spPr>
          <a:xfrm>
            <a:off x="3387852" y="5568359"/>
            <a:ext cx="4648200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3: </a:t>
            </a:r>
            <a:r>
              <a:rPr lang="zh-CN" altLang="en-US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项目需要支持 手机</a:t>
            </a:r>
            <a:r>
              <a:rPr lang="en-US" altLang="zh-CN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/PC </a:t>
            </a:r>
            <a:endParaRPr lang="zh-CN" altLang="zh-CN" sz="1400" dirty="0">
              <a:solidFill>
                <a:srgbClr val="7F7F7F"/>
              </a:solidFill>
              <a:latin typeface="Arial"/>
              <a:ea typeface="微软雅黑"/>
              <a:sym typeface="Arial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40ECC0E-643E-4E1F-8B25-D442DD0877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305" y="94108"/>
            <a:ext cx="1587302" cy="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switch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600"/>
                            </p:stCondLst>
                            <p:childTnLst>
                              <p:par>
                                <p:cTn id="2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650"/>
                            </p:stCondLst>
                            <p:childTnLst>
                              <p:par>
                                <p:cTn id="3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400"/>
                            </p:stCondLst>
                            <p:childTnLst>
                              <p:par>
                                <p:cTn id="3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9" grpId="0"/>
      <p:bldP spid="10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图片 82">
            <a:extLst>
              <a:ext uri="{FF2B5EF4-FFF2-40B4-BE49-F238E27FC236}">
                <a16:creationId xmlns:a16="http://schemas.microsoft.com/office/drawing/2014/main" id="{B0D837FC-3CFE-4444-BEA9-F1D1B1D02F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04158" y="36331"/>
            <a:ext cx="6810375" cy="36861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3514AF0-9F81-4291-ABEE-BF72D2E96F4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5095" y="-1460321"/>
            <a:ext cx="2236456" cy="3275095"/>
          </a:xfrm>
          <a:prstGeom prst="rect">
            <a:avLst/>
          </a:prstGeom>
        </p:spPr>
      </p:pic>
      <p:grpSp>
        <p:nvGrpSpPr>
          <p:cNvPr id="88" name="组合 55">
            <a:extLst>
              <a:ext uri="{FF2B5EF4-FFF2-40B4-BE49-F238E27FC236}">
                <a16:creationId xmlns:a16="http://schemas.microsoft.com/office/drawing/2014/main" id="{90621196-F509-4353-8472-5017453ADAC3}"/>
              </a:ext>
            </a:extLst>
          </p:cNvPr>
          <p:cNvGrpSpPr/>
          <p:nvPr/>
        </p:nvGrpSpPr>
        <p:grpSpPr bwMode="auto">
          <a:xfrm>
            <a:off x="4193818" y="177245"/>
            <a:ext cx="3573065" cy="696471"/>
            <a:chOff x="3791743" y="5346472"/>
            <a:chExt cx="5833187" cy="1152803"/>
          </a:xfrm>
          <a:effectLst/>
        </p:grpSpPr>
        <p:sp>
          <p:nvSpPr>
            <p:cNvPr id="90" name="任意多边形 166">
              <a:extLst>
                <a:ext uri="{FF2B5EF4-FFF2-40B4-BE49-F238E27FC236}">
                  <a16:creationId xmlns:a16="http://schemas.microsoft.com/office/drawing/2014/main" id="{3B92F4EF-5173-4C15-AE10-C0937B8290F2}"/>
                </a:ext>
              </a:extLst>
            </p:cNvPr>
            <p:cNvSpPr/>
            <p:nvPr/>
          </p:nvSpPr>
          <p:spPr>
            <a:xfrm>
              <a:off x="3791743" y="5347083"/>
              <a:ext cx="5833187" cy="1152192"/>
            </a:xfrm>
            <a:custGeom>
              <a:avLst/>
              <a:gdLst>
                <a:gd name="connsiteX0" fmla="*/ 619854 w 5832648"/>
                <a:gd name="connsiteY0" fmla="*/ 172234 h 1152128"/>
                <a:gd name="connsiteX1" fmla="*/ 247759 w 5832648"/>
                <a:gd name="connsiteY1" fmla="*/ 418875 h 1152128"/>
                <a:gd name="connsiteX2" fmla="*/ 216024 w 5832648"/>
                <a:gd name="connsiteY2" fmla="*/ 576064 h 1152128"/>
                <a:gd name="connsiteX3" fmla="*/ 216024 w 5832648"/>
                <a:gd name="connsiteY3" fmla="*/ 576063 h 1152128"/>
                <a:gd name="connsiteX4" fmla="*/ 216024 w 5832648"/>
                <a:gd name="connsiteY4" fmla="*/ 576064 h 1152128"/>
                <a:gd name="connsiteX5" fmla="*/ 216024 w 5832648"/>
                <a:gd name="connsiteY5" fmla="*/ 576064 h 1152128"/>
                <a:gd name="connsiteX6" fmla="*/ 247759 w 5832648"/>
                <a:gd name="connsiteY6" fmla="*/ 733252 h 1152128"/>
                <a:gd name="connsiteX7" fmla="*/ 619854 w 5832648"/>
                <a:gd name="connsiteY7" fmla="*/ 979893 h 1152128"/>
                <a:gd name="connsiteX8" fmla="*/ 5212794 w 5832648"/>
                <a:gd name="connsiteY8" fmla="*/ 979894 h 1152128"/>
                <a:gd name="connsiteX9" fmla="*/ 5616624 w 5832648"/>
                <a:gd name="connsiteY9" fmla="*/ 576064 h 1152128"/>
                <a:gd name="connsiteX10" fmla="*/ 5616625 w 5832648"/>
                <a:gd name="connsiteY10" fmla="*/ 576064 h 1152128"/>
                <a:gd name="connsiteX11" fmla="*/ 5212795 w 5832648"/>
                <a:gd name="connsiteY11" fmla="*/ 172234 h 1152128"/>
                <a:gd name="connsiteX12" fmla="*/ 576064 w 5832648"/>
                <a:gd name="connsiteY12" fmla="*/ 0 h 1152128"/>
                <a:gd name="connsiteX13" fmla="*/ 5256584 w 5832648"/>
                <a:gd name="connsiteY13" fmla="*/ 0 h 1152128"/>
                <a:gd name="connsiteX14" fmla="*/ 5832648 w 5832648"/>
                <a:gd name="connsiteY14" fmla="*/ 576064 h 1152128"/>
                <a:gd name="connsiteX15" fmla="*/ 5256584 w 5832648"/>
                <a:gd name="connsiteY15" fmla="*/ 1152128 h 1152128"/>
                <a:gd name="connsiteX16" fmla="*/ 576064 w 5832648"/>
                <a:gd name="connsiteY16" fmla="*/ 1152128 h 1152128"/>
                <a:gd name="connsiteX17" fmla="*/ 0 w 5832648"/>
                <a:gd name="connsiteY17" fmla="*/ 576064 h 1152128"/>
                <a:gd name="connsiteX18" fmla="*/ 576064 w 5832648"/>
                <a:gd name="connsiteY18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32648" h="1152128">
                  <a:moveTo>
                    <a:pt x="619854" y="172234"/>
                  </a:moveTo>
                  <a:cubicBezTo>
                    <a:pt x="452583" y="172234"/>
                    <a:pt x="309064" y="273935"/>
                    <a:pt x="247759" y="418875"/>
                  </a:cubicBezTo>
                  <a:lnTo>
                    <a:pt x="216024" y="576064"/>
                  </a:lnTo>
                  <a:lnTo>
                    <a:pt x="216024" y="576063"/>
                  </a:lnTo>
                  <a:lnTo>
                    <a:pt x="216024" y="576064"/>
                  </a:lnTo>
                  <a:lnTo>
                    <a:pt x="216024" y="576064"/>
                  </a:lnTo>
                  <a:lnTo>
                    <a:pt x="247759" y="733252"/>
                  </a:lnTo>
                  <a:cubicBezTo>
                    <a:pt x="309064" y="878193"/>
                    <a:pt x="452583" y="979893"/>
                    <a:pt x="619854" y="979893"/>
                  </a:cubicBezTo>
                  <a:lnTo>
                    <a:pt x="5212794" y="979894"/>
                  </a:lnTo>
                  <a:cubicBezTo>
                    <a:pt x="5435823" y="979894"/>
                    <a:pt x="5616624" y="799093"/>
                    <a:pt x="5616624" y="576064"/>
                  </a:cubicBezTo>
                  <a:lnTo>
                    <a:pt x="5616625" y="576064"/>
                  </a:lnTo>
                  <a:cubicBezTo>
                    <a:pt x="5616625" y="353035"/>
                    <a:pt x="5435824" y="172234"/>
                    <a:pt x="5212795" y="172234"/>
                  </a:cubicBezTo>
                  <a:close/>
                  <a:moveTo>
                    <a:pt x="576064" y="0"/>
                  </a:moveTo>
                  <a:lnTo>
                    <a:pt x="5256584" y="0"/>
                  </a:lnTo>
                  <a:cubicBezTo>
                    <a:pt x="5574735" y="0"/>
                    <a:pt x="5832648" y="257913"/>
                    <a:pt x="5832648" y="576064"/>
                  </a:cubicBezTo>
                  <a:cubicBezTo>
                    <a:pt x="5832648" y="894215"/>
                    <a:pt x="5574735" y="1152128"/>
                    <a:pt x="5256584" y="1152128"/>
                  </a:cubicBezTo>
                  <a:lnTo>
                    <a:pt x="576064" y="1152128"/>
                  </a:lnTo>
                  <a:cubicBezTo>
                    <a:pt x="257913" y="1152128"/>
                    <a:pt x="0" y="894215"/>
                    <a:pt x="0" y="576064"/>
                  </a:cubicBezTo>
                  <a:cubicBezTo>
                    <a:pt x="0" y="257913"/>
                    <a:pt x="257913" y="0"/>
                    <a:pt x="57606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91" dirty="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89" name="圆角矩形 165">
              <a:extLst>
                <a:ext uri="{FF2B5EF4-FFF2-40B4-BE49-F238E27FC236}">
                  <a16:creationId xmlns:a16="http://schemas.microsoft.com/office/drawing/2014/main" id="{BED5BF25-FD48-46AD-912A-68EA1096E3F9}"/>
                </a:ext>
              </a:extLst>
            </p:cNvPr>
            <p:cNvSpPr/>
            <p:nvPr/>
          </p:nvSpPr>
          <p:spPr>
            <a:xfrm>
              <a:off x="4007769" y="5518706"/>
              <a:ext cx="5400600" cy="80765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dist"/>
              <a:r>
                <a:rPr lang="zh-CN" altLang="en-US" b="1" dirty="0">
                  <a:solidFill>
                    <a:srgbClr val="EB3F32"/>
                  </a:solidFill>
                  <a:latin typeface="Arial"/>
                  <a:ea typeface="微软雅黑"/>
                  <a:sym typeface="Arial"/>
                </a:rPr>
                <a:t>制定开发计划</a:t>
              </a:r>
            </a:p>
          </p:txBody>
        </p:sp>
        <p:sp>
          <p:nvSpPr>
            <p:cNvPr id="91" name="圆角矩形 167">
              <a:extLst>
                <a:ext uri="{FF2B5EF4-FFF2-40B4-BE49-F238E27FC236}">
                  <a16:creationId xmlns:a16="http://schemas.microsoft.com/office/drawing/2014/main" id="{648794B6-F633-4D16-9A6A-18F5FF0DC85D}"/>
                </a:ext>
              </a:extLst>
            </p:cNvPr>
            <p:cNvSpPr/>
            <p:nvPr/>
          </p:nvSpPr>
          <p:spPr>
            <a:xfrm>
              <a:off x="3791744" y="5346472"/>
              <a:ext cx="5832649" cy="1152127"/>
            </a:xfrm>
            <a:prstGeom prst="roundRect">
              <a:avLst>
                <a:gd name="adj" fmla="val 50000"/>
              </a:avLst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91"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0E45229-7277-4085-A09C-88A2BE78E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91773"/>
              </p:ext>
            </p:extLst>
          </p:nvPr>
        </p:nvGraphicFramePr>
        <p:xfrm>
          <a:off x="414764" y="1743851"/>
          <a:ext cx="4705876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1515">
                  <a:extLst>
                    <a:ext uri="{9D8B030D-6E8A-4147-A177-3AD203B41FA5}">
                      <a16:colId xmlns:a16="http://schemas.microsoft.com/office/drawing/2014/main" val="3532430070"/>
                    </a:ext>
                  </a:extLst>
                </a:gridCol>
                <a:gridCol w="2334361">
                  <a:extLst>
                    <a:ext uri="{9D8B030D-6E8A-4147-A177-3AD203B41FA5}">
                      <a16:colId xmlns:a16="http://schemas.microsoft.com/office/drawing/2014/main" val="1419506904"/>
                    </a:ext>
                  </a:extLst>
                </a:gridCol>
              </a:tblGrid>
              <a:tr h="352044"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项目详细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349065"/>
                  </a:ext>
                </a:extLst>
              </a:tr>
              <a:tr h="352044">
                <a:tc>
                  <a:txBody>
                    <a:bodyPr/>
                    <a:lstStyle/>
                    <a:p>
                      <a:r>
                        <a:rPr lang="zh-CN" altLang="en-US" dirty="0"/>
                        <a:t>模式模式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B/S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389973"/>
                  </a:ext>
                </a:extLst>
              </a:tr>
              <a:tr h="352044">
                <a:tc>
                  <a:txBody>
                    <a:bodyPr/>
                    <a:lstStyle/>
                    <a:p>
                      <a:r>
                        <a:rPr lang="zh-CN" altLang="en-US" dirty="0"/>
                        <a:t>数据库系统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Mysql5.7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038222"/>
                  </a:ext>
                </a:extLst>
              </a:tr>
              <a:tr h="352044">
                <a:tc>
                  <a:txBody>
                    <a:bodyPr/>
                    <a:lstStyle/>
                    <a:p>
                      <a:r>
                        <a:rPr lang="en-US" altLang="zh-CN" dirty="0"/>
                        <a:t>Java</a:t>
                      </a:r>
                      <a:r>
                        <a:rPr lang="zh-CN" altLang="en-US" dirty="0"/>
                        <a:t>版本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089868"/>
                  </a:ext>
                </a:extLst>
              </a:tr>
              <a:tr h="352044">
                <a:tc>
                  <a:txBody>
                    <a:bodyPr/>
                    <a:lstStyle/>
                    <a:p>
                      <a:r>
                        <a:rPr lang="en-US" altLang="zh-CN" dirty="0"/>
                        <a:t>Tomcat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9.0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329485"/>
                  </a:ext>
                </a:extLst>
              </a:tr>
              <a:tr h="352044">
                <a:tc>
                  <a:txBody>
                    <a:bodyPr/>
                    <a:lstStyle/>
                    <a:p>
                      <a:r>
                        <a:rPr lang="zh-CN" altLang="en-US" dirty="0"/>
                        <a:t>中间件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Maven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496772"/>
                  </a:ext>
                </a:extLst>
              </a:tr>
              <a:tr h="352044">
                <a:tc>
                  <a:txBody>
                    <a:bodyPr/>
                    <a:lstStyle/>
                    <a:p>
                      <a:r>
                        <a:rPr lang="zh-CN" altLang="en-US" dirty="0"/>
                        <a:t>分布式版本控制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Git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046985"/>
                  </a:ext>
                </a:extLst>
              </a:tr>
              <a:tr h="352044">
                <a:tc>
                  <a:txBody>
                    <a:bodyPr/>
                    <a:lstStyle/>
                    <a:p>
                      <a:r>
                        <a:rPr lang="zh-CN" altLang="en-US" dirty="0"/>
                        <a:t>云仓库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Github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694944"/>
                  </a:ext>
                </a:extLst>
              </a:tr>
              <a:tr h="352044">
                <a:tc>
                  <a:txBody>
                    <a:bodyPr/>
                    <a:lstStyle/>
                    <a:p>
                      <a:r>
                        <a:rPr lang="zh-CN" altLang="en-US" dirty="0"/>
                        <a:t>多人协作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Eclipse + git 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674808"/>
                  </a:ext>
                </a:extLst>
              </a:tr>
              <a:tr h="352044">
                <a:tc>
                  <a:txBody>
                    <a:bodyPr/>
                    <a:lstStyle/>
                    <a:p>
                      <a:r>
                        <a:rPr lang="zh-CN" altLang="en-US" dirty="0"/>
                        <a:t>开发工具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Eclipse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472076"/>
                  </a:ext>
                </a:extLst>
              </a:tr>
            </a:tbl>
          </a:graphicData>
        </a:graphic>
      </p:graphicFrame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BEBD3C5A-5548-4735-8290-A595D81694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186807"/>
              </p:ext>
            </p:extLst>
          </p:nvPr>
        </p:nvGraphicFramePr>
        <p:xfrm>
          <a:off x="5529072" y="1743851"/>
          <a:ext cx="6248164" cy="29835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8747">
                  <a:extLst>
                    <a:ext uri="{9D8B030D-6E8A-4147-A177-3AD203B41FA5}">
                      <a16:colId xmlns:a16="http://schemas.microsoft.com/office/drawing/2014/main" val="3532430070"/>
                    </a:ext>
                  </a:extLst>
                </a:gridCol>
                <a:gridCol w="3099417">
                  <a:extLst>
                    <a:ext uri="{9D8B030D-6E8A-4147-A177-3AD203B41FA5}">
                      <a16:colId xmlns:a16="http://schemas.microsoft.com/office/drawing/2014/main" val="1419506904"/>
                    </a:ext>
                  </a:extLst>
                </a:gridCol>
              </a:tblGrid>
              <a:tr h="353029"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服务器详细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349065"/>
                  </a:ext>
                </a:extLst>
              </a:tr>
              <a:tr h="353029">
                <a:tc>
                  <a:txBody>
                    <a:bodyPr/>
                    <a:lstStyle/>
                    <a:p>
                      <a:r>
                        <a:rPr lang="en-US" altLang="zh-CN" dirty="0"/>
                        <a:t>CPU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核 </a:t>
                      </a:r>
                      <a:r>
                        <a:rPr lang="en-US" altLang="zh-CN" dirty="0"/>
                        <a:t>64</a:t>
                      </a:r>
                      <a:r>
                        <a:rPr lang="zh-CN" altLang="en-US" dirty="0"/>
                        <a:t>位 </a:t>
                      </a:r>
                      <a:r>
                        <a:rPr lang="en-US" altLang="zh-CN" dirty="0"/>
                        <a:t>2.5GHZ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389973"/>
                  </a:ext>
                </a:extLst>
              </a:tr>
              <a:tr h="353029">
                <a:tc>
                  <a:txBody>
                    <a:bodyPr/>
                    <a:lstStyle/>
                    <a:p>
                      <a:r>
                        <a:rPr lang="zh-CN" altLang="en-US" dirty="0"/>
                        <a:t>操作系统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Linux (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CentOS 7.3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141465"/>
                  </a:ext>
                </a:extLst>
              </a:tr>
              <a:tr h="381194">
                <a:tc>
                  <a:txBody>
                    <a:bodyPr/>
                    <a:lstStyle/>
                    <a:p>
                      <a:r>
                        <a:rPr lang="zh-CN" altLang="en-US" dirty="0"/>
                        <a:t>内存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2G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642133"/>
                  </a:ext>
                </a:extLst>
              </a:tr>
              <a:tr h="353029">
                <a:tc>
                  <a:txBody>
                    <a:bodyPr/>
                    <a:lstStyle/>
                    <a:p>
                      <a:r>
                        <a:rPr lang="zh-CN" altLang="en-US" dirty="0"/>
                        <a:t>磁盘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40G SSD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192814"/>
                  </a:ext>
                </a:extLst>
              </a:tr>
              <a:tr h="353029">
                <a:tc>
                  <a:txBody>
                    <a:bodyPr/>
                    <a:lstStyle/>
                    <a:p>
                      <a:r>
                        <a:rPr lang="zh-CN" altLang="en-US" dirty="0"/>
                        <a:t>带宽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5M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038222"/>
                  </a:ext>
                </a:extLst>
              </a:tr>
              <a:tr h="353029">
                <a:tc>
                  <a:txBody>
                    <a:bodyPr/>
                    <a:lstStyle/>
                    <a:p>
                      <a:r>
                        <a:rPr lang="zh-CN" altLang="en-US" dirty="0"/>
                        <a:t>连接方式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Ssh</a:t>
                      </a:r>
                      <a:r>
                        <a:rPr lang="zh-CN" altLang="en-US" dirty="0"/>
                        <a:t>远程连接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80748"/>
                  </a:ext>
                </a:extLst>
              </a:tr>
              <a:tr h="407843">
                <a:tc>
                  <a:txBody>
                    <a:bodyPr/>
                    <a:lstStyle/>
                    <a:p>
                      <a:r>
                        <a:rPr lang="zh-CN" altLang="en-US" dirty="0"/>
                        <a:t>项目绑定</a:t>
                      </a:r>
                      <a:r>
                        <a:rPr lang="en-US" altLang="zh-CN" dirty="0"/>
                        <a:t>URL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www.160go.cn/meishimeike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245900"/>
                  </a:ext>
                </a:extLst>
              </a:tr>
            </a:tbl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6B693650-408C-4444-8DDB-F3659532CD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698" y="0"/>
            <a:ext cx="1587302" cy="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1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switch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图片 82">
            <a:extLst>
              <a:ext uri="{FF2B5EF4-FFF2-40B4-BE49-F238E27FC236}">
                <a16:creationId xmlns:a16="http://schemas.microsoft.com/office/drawing/2014/main" id="{B0D837FC-3CFE-4444-BEA9-F1D1B1D02F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04158" y="36331"/>
            <a:ext cx="6810375" cy="36861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3514AF0-9F81-4291-ABEE-BF72D2E96F4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5095" y="-1460321"/>
            <a:ext cx="2236456" cy="3275095"/>
          </a:xfrm>
          <a:prstGeom prst="rect">
            <a:avLst/>
          </a:prstGeom>
        </p:spPr>
      </p:pic>
      <p:grpSp>
        <p:nvGrpSpPr>
          <p:cNvPr id="88" name="组合 55">
            <a:extLst>
              <a:ext uri="{FF2B5EF4-FFF2-40B4-BE49-F238E27FC236}">
                <a16:creationId xmlns:a16="http://schemas.microsoft.com/office/drawing/2014/main" id="{90621196-F509-4353-8472-5017453ADAC3}"/>
              </a:ext>
            </a:extLst>
          </p:cNvPr>
          <p:cNvGrpSpPr/>
          <p:nvPr/>
        </p:nvGrpSpPr>
        <p:grpSpPr bwMode="auto">
          <a:xfrm>
            <a:off x="4193818" y="177245"/>
            <a:ext cx="3573065" cy="696471"/>
            <a:chOff x="3791743" y="5346472"/>
            <a:chExt cx="5833187" cy="1152803"/>
          </a:xfrm>
          <a:effectLst/>
        </p:grpSpPr>
        <p:sp>
          <p:nvSpPr>
            <p:cNvPr id="90" name="任意多边形 166">
              <a:extLst>
                <a:ext uri="{FF2B5EF4-FFF2-40B4-BE49-F238E27FC236}">
                  <a16:creationId xmlns:a16="http://schemas.microsoft.com/office/drawing/2014/main" id="{3B92F4EF-5173-4C15-AE10-C0937B8290F2}"/>
                </a:ext>
              </a:extLst>
            </p:cNvPr>
            <p:cNvSpPr/>
            <p:nvPr/>
          </p:nvSpPr>
          <p:spPr>
            <a:xfrm>
              <a:off x="3791743" y="5347083"/>
              <a:ext cx="5833187" cy="1152192"/>
            </a:xfrm>
            <a:custGeom>
              <a:avLst/>
              <a:gdLst>
                <a:gd name="connsiteX0" fmla="*/ 619854 w 5832648"/>
                <a:gd name="connsiteY0" fmla="*/ 172234 h 1152128"/>
                <a:gd name="connsiteX1" fmla="*/ 247759 w 5832648"/>
                <a:gd name="connsiteY1" fmla="*/ 418875 h 1152128"/>
                <a:gd name="connsiteX2" fmla="*/ 216024 w 5832648"/>
                <a:gd name="connsiteY2" fmla="*/ 576064 h 1152128"/>
                <a:gd name="connsiteX3" fmla="*/ 216024 w 5832648"/>
                <a:gd name="connsiteY3" fmla="*/ 576063 h 1152128"/>
                <a:gd name="connsiteX4" fmla="*/ 216024 w 5832648"/>
                <a:gd name="connsiteY4" fmla="*/ 576064 h 1152128"/>
                <a:gd name="connsiteX5" fmla="*/ 216024 w 5832648"/>
                <a:gd name="connsiteY5" fmla="*/ 576064 h 1152128"/>
                <a:gd name="connsiteX6" fmla="*/ 247759 w 5832648"/>
                <a:gd name="connsiteY6" fmla="*/ 733252 h 1152128"/>
                <a:gd name="connsiteX7" fmla="*/ 619854 w 5832648"/>
                <a:gd name="connsiteY7" fmla="*/ 979893 h 1152128"/>
                <a:gd name="connsiteX8" fmla="*/ 5212794 w 5832648"/>
                <a:gd name="connsiteY8" fmla="*/ 979894 h 1152128"/>
                <a:gd name="connsiteX9" fmla="*/ 5616624 w 5832648"/>
                <a:gd name="connsiteY9" fmla="*/ 576064 h 1152128"/>
                <a:gd name="connsiteX10" fmla="*/ 5616625 w 5832648"/>
                <a:gd name="connsiteY10" fmla="*/ 576064 h 1152128"/>
                <a:gd name="connsiteX11" fmla="*/ 5212795 w 5832648"/>
                <a:gd name="connsiteY11" fmla="*/ 172234 h 1152128"/>
                <a:gd name="connsiteX12" fmla="*/ 576064 w 5832648"/>
                <a:gd name="connsiteY12" fmla="*/ 0 h 1152128"/>
                <a:gd name="connsiteX13" fmla="*/ 5256584 w 5832648"/>
                <a:gd name="connsiteY13" fmla="*/ 0 h 1152128"/>
                <a:gd name="connsiteX14" fmla="*/ 5832648 w 5832648"/>
                <a:gd name="connsiteY14" fmla="*/ 576064 h 1152128"/>
                <a:gd name="connsiteX15" fmla="*/ 5256584 w 5832648"/>
                <a:gd name="connsiteY15" fmla="*/ 1152128 h 1152128"/>
                <a:gd name="connsiteX16" fmla="*/ 576064 w 5832648"/>
                <a:gd name="connsiteY16" fmla="*/ 1152128 h 1152128"/>
                <a:gd name="connsiteX17" fmla="*/ 0 w 5832648"/>
                <a:gd name="connsiteY17" fmla="*/ 576064 h 1152128"/>
                <a:gd name="connsiteX18" fmla="*/ 576064 w 5832648"/>
                <a:gd name="connsiteY18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32648" h="1152128">
                  <a:moveTo>
                    <a:pt x="619854" y="172234"/>
                  </a:moveTo>
                  <a:cubicBezTo>
                    <a:pt x="452583" y="172234"/>
                    <a:pt x="309064" y="273935"/>
                    <a:pt x="247759" y="418875"/>
                  </a:cubicBezTo>
                  <a:lnTo>
                    <a:pt x="216024" y="576064"/>
                  </a:lnTo>
                  <a:lnTo>
                    <a:pt x="216024" y="576063"/>
                  </a:lnTo>
                  <a:lnTo>
                    <a:pt x="216024" y="576064"/>
                  </a:lnTo>
                  <a:lnTo>
                    <a:pt x="216024" y="576064"/>
                  </a:lnTo>
                  <a:lnTo>
                    <a:pt x="247759" y="733252"/>
                  </a:lnTo>
                  <a:cubicBezTo>
                    <a:pt x="309064" y="878193"/>
                    <a:pt x="452583" y="979893"/>
                    <a:pt x="619854" y="979893"/>
                  </a:cubicBezTo>
                  <a:lnTo>
                    <a:pt x="5212794" y="979894"/>
                  </a:lnTo>
                  <a:cubicBezTo>
                    <a:pt x="5435823" y="979894"/>
                    <a:pt x="5616624" y="799093"/>
                    <a:pt x="5616624" y="576064"/>
                  </a:cubicBezTo>
                  <a:lnTo>
                    <a:pt x="5616625" y="576064"/>
                  </a:lnTo>
                  <a:cubicBezTo>
                    <a:pt x="5616625" y="353035"/>
                    <a:pt x="5435824" y="172234"/>
                    <a:pt x="5212795" y="172234"/>
                  </a:cubicBezTo>
                  <a:close/>
                  <a:moveTo>
                    <a:pt x="576064" y="0"/>
                  </a:moveTo>
                  <a:lnTo>
                    <a:pt x="5256584" y="0"/>
                  </a:lnTo>
                  <a:cubicBezTo>
                    <a:pt x="5574735" y="0"/>
                    <a:pt x="5832648" y="257913"/>
                    <a:pt x="5832648" y="576064"/>
                  </a:cubicBezTo>
                  <a:cubicBezTo>
                    <a:pt x="5832648" y="894215"/>
                    <a:pt x="5574735" y="1152128"/>
                    <a:pt x="5256584" y="1152128"/>
                  </a:cubicBezTo>
                  <a:lnTo>
                    <a:pt x="576064" y="1152128"/>
                  </a:lnTo>
                  <a:cubicBezTo>
                    <a:pt x="257913" y="1152128"/>
                    <a:pt x="0" y="894215"/>
                    <a:pt x="0" y="576064"/>
                  </a:cubicBezTo>
                  <a:cubicBezTo>
                    <a:pt x="0" y="257913"/>
                    <a:pt x="257913" y="0"/>
                    <a:pt x="57606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9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89" name="圆角矩形 165">
              <a:extLst>
                <a:ext uri="{FF2B5EF4-FFF2-40B4-BE49-F238E27FC236}">
                  <a16:creationId xmlns:a16="http://schemas.microsoft.com/office/drawing/2014/main" id="{BED5BF25-FD48-46AD-912A-68EA1096E3F9}"/>
                </a:ext>
              </a:extLst>
            </p:cNvPr>
            <p:cNvSpPr/>
            <p:nvPr/>
          </p:nvSpPr>
          <p:spPr>
            <a:xfrm>
              <a:off x="4007769" y="5518706"/>
              <a:ext cx="5400600" cy="80765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B3F32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  <a:sym typeface="Arial"/>
                </a:rPr>
                <a:t>制定开发计划</a:t>
              </a:r>
            </a:p>
          </p:txBody>
        </p:sp>
        <p:sp>
          <p:nvSpPr>
            <p:cNvPr id="91" name="圆角矩形 167">
              <a:extLst>
                <a:ext uri="{FF2B5EF4-FFF2-40B4-BE49-F238E27FC236}">
                  <a16:creationId xmlns:a16="http://schemas.microsoft.com/office/drawing/2014/main" id="{648794B6-F633-4D16-9A6A-18F5FF0DC85D}"/>
                </a:ext>
              </a:extLst>
            </p:cNvPr>
            <p:cNvSpPr/>
            <p:nvPr/>
          </p:nvSpPr>
          <p:spPr>
            <a:xfrm>
              <a:off x="3791744" y="5346472"/>
              <a:ext cx="5832649" cy="1152127"/>
            </a:xfrm>
            <a:prstGeom prst="roundRect">
              <a:avLst>
                <a:gd name="adj" fmla="val 50000"/>
              </a:avLst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9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0E45229-7277-4085-A09C-88A2BE78E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570282"/>
              </p:ext>
            </p:extLst>
          </p:nvPr>
        </p:nvGraphicFramePr>
        <p:xfrm>
          <a:off x="1100341" y="2449755"/>
          <a:ext cx="4705876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1515">
                  <a:extLst>
                    <a:ext uri="{9D8B030D-6E8A-4147-A177-3AD203B41FA5}">
                      <a16:colId xmlns:a16="http://schemas.microsoft.com/office/drawing/2014/main" val="3532430070"/>
                    </a:ext>
                  </a:extLst>
                </a:gridCol>
                <a:gridCol w="2334361">
                  <a:extLst>
                    <a:ext uri="{9D8B030D-6E8A-4147-A177-3AD203B41FA5}">
                      <a16:colId xmlns:a16="http://schemas.microsoft.com/office/drawing/2014/main" val="1419506904"/>
                    </a:ext>
                  </a:extLst>
                </a:gridCol>
              </a:tblGrid>
              <a:tr h="352044"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前端详细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349065"/>
                  </a:ext>
                </a:extLst>
              </a:tr>
              <a:tr h="352044">
                <a:tc rowSpan="4"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endParaRPr lang="en-US" altLang="zh-CN" sz="2000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altLang="zh-CN" sz="2400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400" dirty="0"/>
                        <a:t>基础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HTML5+CSS3 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389973"/>
                  </a:ext>
                </a:extLst>
              </a:tr>
              <a:tr h="35204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JavaScript + Jquery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192814"/>
                  </a:ext>
                </a:extLst>
              </a:tr>
              <a:tr h="35204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Css</a:t>
                      </a:r>
                      <a:r>
                        <a:rPr lang="zh-CN" altLang="en-US" dirty="0"/>
                        <a:t>媒体查询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038222"/>
                  </a:ext>
                </a:extLst>
              </a:tr>
              <a:tr h="35204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Jsp + El +Jstl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089868"/>
                  </a:ext>
                </a:extLst>
              </a:tr>
              <a:tr h="352044">
                <a:tc>
                  <a:txBody>
                    <a:bodyPr/>
                    <a:lstStyle/>
                    <a:p>
                      <a:r>
                        <a:rPr lang="zh-CN" altLang="en-US" dirty="0"/>
                        <a:t>外部接口依赖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百度地图</a:t>
                      </a:r>
                      <a:r>
                        <a:rPr lang="en-US" altLang="zh-CN" dirty="0"/>
                        <a:t>,Echars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496772"/>
                  </a:ext>
                </a:extLst>
              </a:tr>
              <a:tr h="352044">
                <a:tc>
                  <a:txBody>
                    <a:bodyPr/>
                    <a:lstStyle/>
                    <a:p>
                      <a:r>
                        <a:rPr lang="zh-CN" altLang="en-US" dirty="0"/>
                        <a:t>交互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Ajax + Json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046985"/>
                  </a:ext>
                </a:extLst>
              </a:tr>
            </a:tbl>
          </a:graphicData>
        </a:graphic>
      </p:graphicFrame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BEBD3C5A-5548-4735-8290-A595D81694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57817"/>
              </p:ext>
            </p:extLst>
          </p:nvPr>
        </p:nvGraphicFramePr>
        <p:xfrm>
          <a:off x="6480048" y="2430753"/>
          <a:ext cx="4705876" cy="3695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1515">
                  <a:extLst>
                    <a:ext uri="{9D8B030D-6E8A-4147-A177-3AD203B41FA5}">
                      <a16:colId xmlns:a16="http://schemas.microsoft.com/office/drawing/2014/main" val="3532430070"/>
                    </a:ext>
                  </a:extLst>
                </a:gridCol>
                <a:gridCol w="2334361">
                  <a:extLst>
                    <a:ext uri="{9D8B030D-6E8A-4147-A177-3AD203B41FA5}">
                      <a16:colId xmlns:a16="http://schemas.microsoft.com/office/drawing/2014/main" val="141950690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后端详细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349065"/>
                  </a:ext>
                </a:extLst>
              </a:tr>
              <a:tr h="352044">
                <a:tc>
                  <a:txBody>
                    <a:bodyPr/>
                    <a:lstStyle/>
                    <a:p>
                      <a:r>
                        <a:rPr lang="en-US" altLang="zh-CN" dirty="0"/>
                        <a:t>J2EE</a:t>
                      </a:r>
                      <a:r>
                        <a:rPr lang="zh-CN" altLang="en-US" dirty="0"/>
                        <a:t>框架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Spring 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389973"/>
                  </a:ext>
                </a:extLst>
              </a:tr>
              <a:tr h="358045">
                <a:tc>
                  <a:txBody>
                    <a:bodyPr/>
                    <a:lstStyle/>
                    <a:p>
                      <a:r>
                        <a:rPr lang="en-US" altLang="zh-CN" dirty="0"/>
                        <a:t>Mvc</a:t>
                      </a:r>
                      <a:r>
                        <a:rPr lang="zh-CN" altLang="en-US" dirty="0"/>
                        <a:t>框架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Spring Mvc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141465"/>
                  </a:ext>
                </a:extLst>
              </a:tr>
              <a:tr h="403765">
                <a:tc>
                  <a:txBody>
                    <a:bodyPr/>
                    <a:lstStyle/>
                    <a:p>
                      <a:r>
                        <a:rPr lang="zh-CN" altLang="en-US" dirty="0"/>
                        <a:t>持久层框架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Mybatis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642133"/>
                  </a:ext>
                </a:extLst>
              </a:tr>
              <a:tr h="352044">
                <a:tc>
                  <a:txBody>
                    <a:bodyPr/>
                    <a:lstStyle/>
                    <a:p>
                      <a:r>
                        <a:rPr lang="zh-CN" altLang="en-US" dirty="0"/>
                        <a:t>日志系统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Log4J2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192814"/>
                  </a:ext>
                </a:extLst>
              </a:tr>
              <a:tr h="352044">
                <a:tc>
                  <a:txBody>
                    <a:bodyPr/>
                    <a:lstStyle/>
                    <a:p>
                      <a:r>
                        <a:rPr lang="zh-CN" altLang="en-US" dirty="0"/>
                        <a:t>数据库连接池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Druid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038222"/>
                  </a:ext>
                </a:extLst>
              </a:tr>
              <a:tr h="352044">
                <a:tc>
                  <a:txBody>
                    <a:bodyPr/>
                    <a:lstStyle/>
                    <a:p>
                      <a:r>
                        <a:rPr lang="en-US" altLang="zh-CN" dirty="0"/>
                        <a:t>Json</a:t>
                      </a:r>
                      <a:r>
                        <a:rPr lang="zh-CN" altLang="en-US" dirty="0"/>
                        <a:t>依赖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fastjson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018317"/>
                  </a:ext>
                </a:extLst>
              </a:tr>
              <a:tr h="352044">
                <a:tc>
                  <a:txBody>
                    <a:bodyPr/>
                    <a:lstStyle/>
                    <a:p>
                      <a:r>
                        <a:rPr lang="zh-CN" altLang="en-US" dirty="0"/>
                        <a:t>分页实现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自行封装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810143"/>
                  </a:ext>
                </a:extLst>
              </a:tr>
              <a:tr h="352044">
                <a:tc>
                  <a:txBody>
                    <a:bodyPr/>
                    <a:lstStyle/>
                    <a:p>
                      <a:r>
                        <a:rPr lang="zh-CN" altLang="en-US" dirty="0"/>
                        <a:t>文件上传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fileupload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576784"/>
                  </a:ext>
                </a:extLst>
              </a:tr>
              <a:tr h="352044">
                <a:tc>
                  <a:txBody>
                    <a:bodyPr/>
                    <a:lstStyle/>
                    <a:p>
                      <a:r>
                        <a:rPr lang="zh-CN" altLang="en-US" dirty="0"/>
                        <a:t>支付依赖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支付宝</a:t>
                      </a:r>
                      <a:r>
                        <a:rPr lang="en-US" altLang="zh-CN" dirty="0"/>
                        <a:t>Jar</a:t>
                      </a:r>
                      <a:r>
                        <a:rPr lang="zh-CN" altLang="en-US" dirty="0"/>
                        <a:t>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120793"/>
                  </a:ext>
                </a:extLst>
              </a:tr>
            </a:tbl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6867680E-8D25-4082-A2DF-FB3FA4C75D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698" y="0"/>
            <a:ext cx="1587302" cy="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88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switch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55">
            <a:extLst>
              <a:ext uri="{FF2B5EF4-FFF2-40B4-BE49-F238E27FC236}">
                <a16:creationId xmlns:a16="http://schemas.microsoft.com/office/drawing/2014/main" id="{ADB48A28-4F0A-4188-9047-DB978BF8B63F}"/>
              </a:ext>
            </a:extLst>
          </p:cNvPr>
          <p:cNvGrpSpPr/>
          <p:nvPr/>
        </p:nvGrpSpPr>
        <p:grpSpPr bwMode="auto">
          <a:xfrm>
            <a:off x="4193818" y="177245"/>
            <a:ext cx="3573065" cy="696471"/>
            <a:chOff x="3791743" y="5346472"/>
            <a:chExt cx="5833187" cy="1152803"/>
          </a:xfrm>
          <a:effectLst/>
        </p:grpSpPr>
        <p:sp>
          <p:nvSpPr>
            <p:cNvPr id="39" name="任意多边形 166">
              <a:extLst>
                <a:ext uri="{FF2B5EF4-FFF2-40B4-BE49-F238E27FC236}">
                  <a16:creationId xmlns:a16="http://schemas.microsoft.com/office/drawing/2014/main" id="{6C674F36-4271-4119-8510-D0E70F2B1355}"/>
                </a:ext>
              </a:extLst>
            </p:cNvPr>
            <p:cNvSpPr/>
            <p:nvPr/>
          </p:nvSpPr>
          <p:spPr>
            <a:xfrm>
              <a:off x="3791743" y="5347083"/>
              <a:ext cx="5833187" cy="1152192"/>
            </a:xfrm>
            <a:custGeom>
              <a:avLst/>
              <a:gdLst>
                <a:gd name="connsiteX0" fmla="*/ 619854 w 5832648"/>
                <a:gd name="connsiteY0" fmla="*/ 172234 h 1152128"/>
                <a:gd name="connsiteX1" fmla="*/ 247759 w 5832648"/>
                <a:gd name="connsiteY1" fmla="*/ 418875 h 1152128"/>
                <a:gd name="connsiteX2" fmla="*/ 216024 w 5832648"/>
                <a:gd name="connsiteY2" fmla="*/ 576064 h 1152128"/>
                <a:gd name="connsiteX3" fmla="*/ 216024 w 5832648"/>
                <a:gd name="connsiteY3" fmla="*/ 576063 h 1152128"/>
                <a:gd name="connsiteX4" fmla="*/ 216024 w 5832648"/>
                <a:gd name="connsiteY4" fmla="*/ 576064 h 1152128"/>
                <a:gd name="connsiteX5" fmla="*/ 216024 w 5832648"/>
                <a:gd name="connsiteY5" fmla="*/ 576064 h 1152128"/>
                <a:gd name="connsiteX6" fmla="*/ 247759 w 5832648"/>
                <a:gd name="connsiteY6" fmla="*/ 733252 h 1152128"/>
                <a:gd name="connsiteX7" fmla="*/ 619854 w 5832648"/>
                <a:gd name="connsiteY7" fmla="*/ 979893 h 1152128"/>
                <a:gd name="connsiteX8" fmla="*/ 5212794 w 5832648"/>
                <a:gd name="connsiteY8" fmla="*/ 979894 h 1152128"/>
                <a:gd name="connsiteX9" fmla="*/ 5616624 w 5832648"/>
                <a:gd name="connsiteY9" fmla="*/ 576064 h 1152128"/>
                <a:gd name="connsiteX10" fmla="*/ 5616625 w 5832648"/>
                <a:gd name="connsiteY10" fmla="*/ 576064 h 1152128"/>
                <a:gd name="connsiteX11" fmla="*/ 5212795 w 5832648"/>
                <a:gd name="connsiteY11" fmla="*/ 172234 h 1152128"/>
                <a:gd name="connsiteX12" fmla="*/ 576064 w 5832648"/>
                <a:gd name="connsiteY12" fmla="*/ 0 h 1152128"/>
                <a:gd name="connsiteX13" fmla="*/ 5256584 w 5832648"/>
                <a:gd name="connsiteY13" fmla="*/ 0 h 1152128"/>
                <a:gd name="connsiteX14" fmla="*/ 5832648 w 5832648"/>
                <a:gd name="connsiteY14" fmla="*/ 576064 h 1152128"/>
                <a:gd name="connsiteX15" fmla="*/ 5256584 w 5832648"/>
                <a:gd name="connsiteY15" fmla="*/ 1152128 h 1152128"/>
                <a:gd name="connsiteX16" fmla="*/ 576064 w 5832648"/>
                <a:gd name="connsiteY16" fmla="*/ 1152128 h 1152128"/>
                <a:gd name="connsiteX17" fmla="*/ 0 w 5832648"/>
                <a:gd name="connsiteY17" fmla="*/ 576064 h 1152128"/>
                <a:gd name="connsiteX18" fmla="*/ 576064 w 5832648"/>
                <a:gd name="connsiteY18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32648" h="1152128">
                  <a:moveTo>
                    <a:pt x="619854" y="172234"/>
                  </a:moveTo>
                  <a:cubicBezTo>
                    <a:pt x="452583" y="172234"/>
                    <a:pt x="309064" y="273935"/>
                    <a:pt x="247759" y="418875"/>
                  </a:cubicBezTo>
                  <a:lnTo>
                    <a:pt x="216024" y="576064"/>
                  </a:lnTo>
                  <a:lnTo>
                    <a:pt x="216024" y="576063"/>
                  </a:lnTo>
                  <a:lnTo>
                    <a:pt x="216024" y="576064"/>
                  </a:lnTo>
                  <a:lnTo>
                    <a:pt x="216024" y="576064"/>
                  </a:lnTo>
                  <a:lnTo>
                    <a:pt x="247759" y="733252"/>
                  </a:lnTo>
                  <a:cubicBezTo>
                    <a:pt x="309064" y="878193"/>
                    <a:pt x="452583" y="979893"/>
                    <a:pt x="619854" y="979893"/>
                  </a:cubicBezTo>
                  <a:lnTo>
                    <a:pt x="5212794" y="979894"/>
                  </a:lnTo>
                  <a:cubicBezTo>
                    <a:pt x="5435823" y="979894"/>
                    <a:pt x="5616624" y="799093"/>
                    <a:pt x="5616624" y="576064"/>
                  </a:cubicBezTo>
                  <a:lnTo>
                    <a:pt x="5616625" y="576064"/>
                  </a:lnTo>
                  <a:cubicBezTo>
                    <a:pt x="5616625" y="353035"/>
                    <a:pt x="5435824" y="172234"/>
                    <a:pt x="5212795" y="172234"/>
                  </a:cubicBezTo>
                  <a:close/>
                  <a:moveTo>
                    <a:pt x="576064" y="0"/>
                  </a:moveTo>
                  <a:lnTo>
                    <a:pt x="5256584" y="0"/>
                  </a:lnTo>
                  <a:cubicBezTo>
                    <a:pt x="5574735" y="0"/>
                    <a:pt x="5832648" y="257913"/>
                    <a:pt x="5832648" y="576064"/>
                  </a:cubicBezTo>
                  <a:cubicBezTo>
                    <a:pt x="5832648" y="894215"/>
                    <a:pt x="5574735" y="1152128"/>
                    <a:pt x="5256584" y="1152128"/>
                  </a:cubicBezTo>
                  <a:lnTo>
                    <a:pt x="576064" y="1152128"/>
                  </a:lnTo>
                  <a:cubicBezTo>
                    <a:pt x="257913" y="1152128"/>
                    <a:pt x="0" y="894215"/>
                    <a:pt x="0" y="576064"/>
                  </a:cubicBezTo>
                  <a:cubicBezTo>
                    <a:pt x="0" y="257913"/>
                    <a:pt x="257913" y="0"/>
                    <a:pt x="57606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91" dirty="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40" name="圆角矩形 165">
              <a:extLst>
                <a:ext uri="{FF2B5EF4-FFF2-40B4-BE49-F238E27FC236}">
                  <a16:creationId xmlns:a16="http://schemas.microsoft.com/office/drawing/2014/main" id="{AC97E480-A769-4D5A-A3DC-D134AB879ACE}"/>
                </a:ext>
              </a:extLst>
            </p:cNvPr>
            <p:cNvSpPr/>
            <p:nvPr/>
          </p:nvSpPr>
          <p:spPr>
            <a:xfrm>
              <a:off x="4007769" y="5518706"/>
              <a:ext cx="5400600" cy="80765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dist"/>
              <a:r>
                <a:rPr lang="zh-CN" altLang="en-US" b="1" dirty="0">
                  <a:solidFill>
                    <a:srgbClr val="EB3F32"/>
                  </a:solidFill>
                  <a:latin typeface="Arial"/>
                  <a:ea typeface="微软雅黑"/>
                  <a:sym typeface="Arial"/>
                </a:rPr>
                <a:t>项目命名规范</a:t>
              </a:r>
            </a:p>
          </p:txBody>
        </p:sp>
        <p:sp>
          <p:nvSpPr>
            <p:cNvPr id="41" name="圆角矩形 167">
              <a:extLst>
                <a:ext uri="{FF2B5EF4-FFF2-40B4-BE49-F238E27FC236}">
                  <a16:creationId xmlns:a16="http://schemas.microsoft.com/office/drawing/2014/main" id="{014B0B15-E92F-46B0-8C43-49798A330BF1}"/>
                </a:ext>
              </a:extLst>
            </p:cNvPr>
            <p:cNvSpPr/>
            <p:nvPr/>
          </p:nvSpPr>
          <p:spPr>
            <a:xfrm>
              <a:off x="3791744" y="5346472"/>
              <a:ext cx="5832649" cy="1152127"/>
            </a:xfrm>
            <a:prstGeom prst="roundRect">
              <a:avLst>
                <a:gd name="adj" fmla="val 50000"/>
              </a:avLst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91"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4753AA27-65BE-4125-91EA-59EBB38F4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237573"/>
              </p:ext>
            </p:extLst>
          </p:nvPr>
        </p:nvGraphicFramePr>
        <p:xfrm>
          <a:off x="737616" y="1260321"/>
          <a:ext cx="11186160" cy="34943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0760">
                  <a:extLst>
                    <a:ext uri="{9D8B030D-6E8A-4147-A177-3AD203B41FA5}">
                      <a16:colId xmlns:a16="http://schemas.microsoft.com/office/drawing/2014/main" val="3532430070"/>
                    </a:ext>
                  </a:extLst>
                </a:gridCol>
                <a:gridCol w="8915400">
                  <a:extLst>
                    <a:ext uri="{9D8B030D-6E8A-4147-A177-3AD203B41FA5}">
                      <a16:colId xmlns:a16="http://schemas.microsoft.com/office/drawing/2014/main" val="1419506904"/>
                    </a:ext>
                  </a:extLst>
                </a:gridCol>
              </a:tblGrid>
              <a:tr h="378408"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后端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349065"/>
                  </a:ext>
                </a:extLst>
              </a:tr>
              <a:tr h="427815">
                <a:tc>
                  <a:txBody>
                    <a:bodyPr/>
                    <a:lstStyle/>
                    <a:p>
                      <a:r>
                        <a:rPr lang="zh-CN" altLang="en-US" dirty="0"/>
                        <a:t>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小写字母开头的驼峰命名法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例 </a:t>
                      </a:r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com.zhou.meishimeike.controller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389973"/>
                  </a:ext>
                </a:extLst>
              </a:tr>
              <a:tr h="378408">
                <a:tc>
                  <a:txBody>
                    <a:bodyPr/>
                    <a:lstStyle/>
                    <a:p>
                      <a:r>
                        <a:rPr lang="zh-CN" altLang="en-US" dirty="0"/>
                        <a:t>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大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写字母开头的驼峰命名法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例 </a:t>
                      </a:r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UserController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141465"/>
                  </a:ext>
                </a:extLst>
              </a:tr>
              <a:tr h="417727">
                <a:tc>
                  <a:txBody>
                    <a:bodyPr/>
                    <a:lstStyle/>
                    <a:p>
                      <a:r>
                        <a:rPr lang="zh-CN" altLang="en-US" dirty="0"/>
                        <a:t>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采用小写字母开头的驼峰命名法。以作用为依据进行命名。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例子 </a:t>
                      </a:r>
                      <a:r>
                        <a:rPr lang="en-US" altLang="zh-CN" sz="1800" u="sng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getUserByPhone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642133"/>
                  </a:ext>
                </a:extLst>
              </a:tr>
              <a:tr h="378408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变量命名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采用小写字母开头的驼峰命名法。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192814"/>
                  </a:ext>
                </a:extLst>
              </a:tr>
              <a:tr h="378408">
                <a:tc>
                  <a:txBody>
                    <a:bodyPr/>
                    <a:lstStyle/>
                    <a:p>
                      <a:r>
                        <a:rPr lang="zh-CN" altLang="en-US" dirty="0"/>
                        <a:t>图片存放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/pages/</a:t>
                      </a:r>
                      <a:r>
                        <a:rPr lang="en-US" altLang="zh-CN" dirty="0" err="1"/>
                        <a:t>img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038222"/>
                  </a:ext>
                </a:extLst>
              </a:tr>
              <a:tr h="378408">
                <a:tc>
                  <a:txBody>
                    <a:bodyPr/>
                    <a:lstStyle/>
                    <a:p>
                      <a:r>
                        <a:rPr lang="en-US" altLang="zh-CN" dirty="0"/>
                        <a:t>Css</a:t>
                      </a:r>
                      <a:r>
                        <a:rPr lang="zh-CN" altLang="en-US" dirty="0"/>
                        <a:t>存放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/pages/</a:t>
                      </a:r>
                      <a:r>
                        <a:rPr lang="en-US" altLang="zh-CN" dirty="0" err="1"/>
                        <a:t>css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018317"/>
                  </a:ext>
                </a:extLst>
              </a:tr>
              <a:tr h="378408">
                <a:tc>
                  <a:txBody>
                    <a:bodyPr/>
                    <a:lstStyle/>
                    <a:p>
                      <a:r>
                        <a:rPr lang="en-US" altLang="zh-CN" dirty="0"/>
                        <a:t>Jsp/html</a:t>
                      </a:r>
                      <a:r>
                        <a:rPr lang="zh-CN" altLang="en-US" dirty="0"/>
                        <a:t>存放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/pages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810143"/>
                  </a:ext>
                </a:extLst>
              </a:tr>
              <a:tr h="378408">
                <a:tc>
                  <a:txBody>
                    <a:bodyPr/>
                    <a:lstStyle/>
                    <a:p>
                      <a:r>
                        <a:rPr lang="en-US" altLang="zh-CN" dirty="0"/>
                        <a:t>Js</a:t>
                      </a:r>
                      <a:r>
                        <a:rPr lang="zh-CN" altLang="en-US" dirty="0"/>
                        <a:t>存放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/pages/</a:t>
                      </a:r>
                      <a:r>
                        <a:rPr lang="en-US" altLang="zh-CN" dirty="0" err="1"/>
                        <a:t>js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576784"/>
                  </a:ext>
                </a:extLst>
              </a:tr>
            </a:tbl>
          </a:graphicData>
        </a:graphic>
      </p:graphicFrame>
      <p:sp>
        <p:nvSpPr>
          <p:cNvPr id="28" name="MH_Text_1">
            <a:extLst>
              <a:ext uri="{FF2B5EF4-FFF2-40B4-BE49-F238E27FC236}">
                <a16:creationId xmlns:a16="http://schemas.microsoft.com/office/drawing/2014/main" id="{D0E6A5F3-3F65-4694-8814-EF4EDEEF2100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57295" y="5515601"/>
            <a:ext cx="8299591" cy="48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ts val="800"/>
              </a:spcBef>
            </a:pPr>
            <a:r>
              <a:rPr lang="zh-CN" altLang="en-US" sz="2800" dirty="0">
                <a:solidFill>
                  <a:srgbClr val="404040"/>
                </a:solidFill>
                <a:latin typeface="Arial"/>
                <a:ea typeface="微软雅黑"/>
                <a:sym typeface="Arial"/>
              </a:rPr>
              <a:t>更多详情请参考美食美客</a:t>
            </a:r>
            <a:r>
              <a:rPr lang="en-US" altLang="zh-CN" sz="2800" dirty="0">
                <a:solidFill>
                  <a:srgbClr val="404040"/>
                </a:solidFill>
                <a:latin typeface="Arial"/>
                <a:ea typeface="微软雅黑"/>
                <a:sym typeface="Arial"/>
              </a:rPr>
              <a:t>_</a:t>
            </a:r>
            <a:r>
              <a:rPr lang="zh-CN" altLang="en-US" sz="2800" dirty="0">
                <a:solidFill>
                  <a:srgbClr val="404040"/>
                </a:solidFill>
                <a:latin typeface="Arial"/>
                <a:ea typeface="微软雅黑"/>
                <a:sym typeface="Arial"/>
              </a:rPr>
              <a:t>软件规范编码文档</a:t>
            </a:r>
            <a:endParaRPr lang="zh-CN" altLang="zh-CN" sz="2800" dirty="0">
              <a:solidFill>
                <a:srgbClr val="404040"/>
              </a:solidFill>
              <a:latin typeface="Arial"/>
              <a:ea typeface="微软雅黑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516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switch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4E12DEB-7FE7-4C87-8876-E0709A8260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9389"/>
            <a:ext cx="12191999" cy="707677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A1CFAB7-F2D8-4A82-B61B-18FE04E4B6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82" y="6025896"/>
            <a:ext cx="1587302" cy="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54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switch dir="l"/>
      </p:transition>
    </mc:Choice>
    <mc:Fallback xmlns="">
      <p:transition spd="slow" advClick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炫彩多边形简约运营工作汇报PPT模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Text"/>
  <p:tag name="MH_ORDER" val="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rgbClr val="203864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1435</TotalTime>
  <Words>714</Words>
  <Application>Microsoft Office PowerPoint</Application>
  <PresentationFormat>宽屏</PresentationFormat>
  <Paragraphs>200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等线</vt:lpstr>
      <vt:lpstr>等线 Light</vt:lpstr>
      <vt:lpstr>Arial</vt:lpstr>
      <vt:lpstr>Calibri</vt:lpstr>
      <vt:lpstr>Impact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工作汇报</dc:title>
  <dc:creator>第一PPT模板网-WWW.1PPT.COM</dc:creator>
  <cp:keywords>第一PPT模板网-WWW.1PPT.COM</cp:keywords>
  <cp:lastModifiedBy>伟 周</cp:lastModifiedBy>
  <cp:revision>703</cp:revision>
  <dcterms:created xsi:type="dcterms:W3CDTF">2017-07-25T14:12:10Z</dcterms:created>
  <dcterms:modified xsi:type="dcterms:W3CDTF">2018-12-16T10:28:39Z</dcterms:modified>
</cp:coreProperties>
</file>